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</p:sldMasterIdLst>
  <p:notesMasterIdLst>
    <p:notesMasterId r:id="rId33"/>
  </p:notesMasterIdLst>
  <p:sldIdLst>
    <p:sldId id="256" r:id="rId3"/>
    <p:sldId id="257" r:id="rId4"/>
    <p:sldId id="258" r:id="rId5"/>
    <p:sldId id="1996" r:id="rId6"/>
    <p:sldId id="1997" r:id="rId7"/>
    <p:sldId id="199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1990" r:id="rId24"/>
    <p:sldId id="1995" r:id="rId25"/>
    <p:sldId id="1989" r:id="rId26"/>
    <p:sldId id="1994" r:id="rId27"/>
    <p:sldId id="275" r:id="rId28"/>
    <p:sldId id="276" r:id="rId29"/>
    <p:sldId id="279" r:id="rId30"/>
    <p:sldId id="280" r:id="rId31"/>
    <p:sldId id="281" r:id="rId3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Qa4V+MrhW5p285M2MQfegNM/D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44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cul\OneDrive\Documents\Medicina\INCOR\Planilha%20mestra%20resultados%20testes%20gen&#233;tic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cul\OneDrive\Documents\Medicina\INCOR\Planilha%20mestra%20resultados%20testes%20gen&#233;t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/>
              <a:t>Comparação de resultados dos testes para Cardiomiopatias por quadro clínico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calculos!$F$75</c:f>
              <c:strCache>
                <c:ptCount val="1"/>
                <c:pt idx="0">
                  <c:v>Identificada variante de interesse (Patogênica/Possivelmente patogênica)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calculos!$E$76:$E$81</c:f>
              <c:strCache>
                <c:ptCount val="6"/>
                <c:pt idx="0">
                  <c:v>Dilatada</c:v>
                </c:pt>
                <c:pt idx="1">
                  <c:v>Hipertrófica</c:v>
                </c:pt>
                <c:pt idx="2">
                  <c:v>Não-compactada</c:v>
                </c:pt>
                <c:pt idx="3">
                  <c:v>Restritiva</c:v>
                </c:pt>
                <c:pt idx="4">
                  <c:v>Arritmogênica</c:v>
                </c:pt>
                <c:pt idx="5">
                  <c:v>Amiloidose</c:v>
                </c:pt>
              </c:strCache>
            </c:strRef>
          </c:cat>
          <c:val>
            <c:numRef>
              <c:f>calculos!$F$76:$F$81</c:f>
              <c:numCache>
                <c:formatCode>General</c:formatCode>
                <c:ptCount val="6"/>
                <c:pt idx="0">
                  <c:v>154</c:v>
                </c:pt>
                <c:pt idx="1">
                  <c:v>364</c:v>
                </c:pt>
                <c:pt idx="2">
                  <c:v>23</c:v>
                </c:pt>
                <c:pt idx="3">
                  <c:v>12</c:v>
                </c:pt>
                <c:pt idx="4">
                  <c:v>29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7-4B3A-AC9C-01EE4587DEA3}"/>
            </c:ext>
          </c:extLst>
        </c:ser>
        <c:ser>
          <c:idx val="1"/>
          <c:order val="1"/>
          <c:tx>
            <c:strRef>
              <c:f>calculos!$G$75</c:f>
              <c:strCache>
                <c:ptCount val="1"/>
                <c:pt idx="0">
                  <c:v>Identificada variante de interesse (VUS)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calculos!$E$76:$E$81</c:f>
              <c:strCache>
                <c:ptCount val="6"/>
                <c:pt idx="0">
                  <c:v>Dilatada</c:v>
                </c:pt>
                <c:pt idx="1">
                  <c:v>Hipertrófica</c:v>
                </c:pt>
                <c:pt idx="2">
                  <c:v>Não-compactada</c:v>
                </c:pt>
                <c:pt idx="3">
                  <c:v>Restritiva</c:v>
                </c:pt>
                <c:pt idx="4">
                  <c:v>Arritmogênica</c:v>
                </c:pt>
                <c:pt idx="5">
                  <c:v>Amiloidose</c:v>
                </c:pt>
              </c:strCache>
            </c:strRef>
          </c:cat>
          <c:val>
            <c:numRef>
              <c:f>calculos!$G$76:$G$81</c:f>
              <c:numCache>
                <c:formatCode>General</c:formatCode>
                <c:ptCount val="6"/>
                <c:pt idx="0">
                  <c:v>221</c:v>
                </c:pt>
                <c:pt idx="1">
                  <c:v>183</c:v>
                </c:pt>
                <c:pt idx="2">
                  <c:v>35</c:v>
                </c:pt>
                <c:pt idx="3">
                  <c:v>5</c:v>
                </c:pt>
                <c:pt idx="4">
                  <c:v>29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27-4B3A-AC9C-01EE4587DEA3}"/>
            </c:ext>
          </c:extLst>
        </c:ser>
        <c:ser>
          <c:idx val="2"/>
          <c:order val="2"/>
          <c:tx>
            <c:strRef>
              <c:f>calculos!$H$75</c:f>
              <c:strCache>
                <c:ptCount val="1"/>
                <c:pt idx="0">
                  <c:v>Sem variante de interesse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calculos!$E$76:$E$81</c:f>
              <c:strCache>
                <c:ptCount val="6"/>
                <c:pt idx="0">
                  <c:v>Dilatada</c:v>
                </c:pt>
                <c:pt idx="1">
                  <c:v>Hipertrófica</c:v>
                </c:pt>
                <c:pt idx="2">
                  <c:v>Não-compactada</c:v>
                </c:pt>
                <c:pt idx="3">
                  <c:v>Restritiva</c:v>
                </c:pt>
                <c:pt idx="4">
                  <c:v>Arritmogênica</c:v>
                </c:pt>
                <c:pt idx="5">
                  <c:v>Amiloidose</c:v>
                </c:pt>
              </c:strCache>
            </c:strRef>
          </c:cat>
          <c:val>
            <c:numRef>
              <c:f>calculos!$H$76:$H$81</c:f>
              <c:numCache>
                <c:formatCode>General</c:formatCode>
                <c:ptCount val="6"/>
                <c:pt idx="0">
                  <c:v>340</c:v>
                </c:pt>
                <c:pt idx="1">
                  <c:v>274</c:v>
                </c:pt>
                <c:pt idx="2">
                  <c:v>39</c:v>
                </c:pt>
                <c:pt idx="3">
                  <c:v>14</c:v>
                </c:pt>
                <c:pt idx="4">
                  <c:v>25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27-4B3A-AC9C-01EE4587DE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36129231"/>
        <c:axId val="1536142543"/>
      </c:barChart>
      <c:catAx>
        <c:axId val="153612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6142543"/>
        <c:crosses val="autoZero"/>
        <c:auto val="1"/>
        <c:lblAlgn val="ctr"/>
        <c:lblOffset val="100"/>
        <c:noMultiLvlLbl val="0"/>
      </c:catAx>
      <c:valAx>
        <c:axId val="1536142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6129231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 b="0" i="0" baseline="0">
                <a:effectLst/>
              </a:rPr>
              <a:t>Comparação de resultados dos testes para Arritmias por quadro clínico</a:t>
            </a:r>
            <a:endParaRPr lang="pt-BR" sz="3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calculos!$L$103</c:f>
              <c:strCache>
                <c:ptCount val="1"/>
                <c:pt idx="0">
                  <c:v>Identificada variante de interesse (Patogênica/Possivelmente patogênica)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calculos!$K$104:$K$108</c:f>
              <c:strCache>
                <c:ptCount val="5"/>
                <c:pt idx="0">
                  <c:v>Canalopatias</c:v>
                </c:pt>
                <c:pt idx="1">
                  <c:v>Fibrilação atrial</c:v>
                </c:pt>
                <c:pt idx="2">
                  <c:v>Doença de condução cardíaca progressiva</c:v>
                </c:pt>
                <c:pt idx="3">
                  <c:v>Morte súbita abortada</c:v>
                </c:pt>
                <c:pt idx="4">
                  <c:v>Outra</c:v>
                </c:pt>
              </c:strCache>
            </c:strRef>
          </c:cat>
          <c:val>
            <c:numRef>
              <c:f>calculos!$L$104:$L$108</c:f>
              <c:numCache>
                <c:formatCode>General</c:formatCode>
                <c:ptCount val="5"/>
                <c:pt idx="0">
                  <c:v>40</c:v>
                </c:pt>
                <c:pt idx="1">
                  <c:v>7</c:v>
                </c:pt>
                <c:pt idx="2">
                  <c:v>7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0-4F67-B5C5-2AC05A573A7F}"/>
            </c:ext>
          </c:extLst>
        </c:ser>
        <c:ser>
          <c:idx val="1"/>
          <c:order val="1"/>
          <c:tx>
            <c:strRef>
              <c:f>calculos!$M$103</c:f>
              <c:strCache>
                <c:ptCount val="1"/>
                <c:pt idx="0">
                  <c:v>Identificada variante de interesse (VUS)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calculos!$K$104:$K$108</c:f>
              <c:strCache>
                <c:ptCount val="5"/>
                <c:pt idx="0">
                  <c:v>Canalopatias</c:v>
                </c:pt>
                <c:pt idx="1">
                  <c:v>Fibrilação atrial</c:v>
                </c:pt>
                <c:pt idx="2">
                  <c:v>Doença de condução cardíaca progressiva</c:v>
                </c:pt>
                <c:pt idx="3">
                  <c:v>Morte súbita abortada</c:v>
                </c:pt>
                <c:pt idx="4">
                  <c:v>Outra</c:v>
                </c:pt>
              </c:strCache>
            </c:strRef>
          </c:cat>
          <c:val>
            <c:numRef>
              <c:f>calculos!$M$104:$M$108</c:f>
              <c:numCache>
                <c:formatCode>General</c:formatCode>
                <c:ptCount val="5"/>
                <c:pt idx="0">
                  <c:v>33</c:v>
                </c:pt>
                <c:pt idx="1">
                  <c:v>21</c:v>
                </c:pt>
                <c:pt idx="2">
                  <c:v>14</c:v>
                </c:pt>
                <c:pt idx="3">
                  <c:v>18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10-4F67-B5C5-2AC05A573A7F}"/>
            </c:ext>
          </c:extLst>
        </c:ser>
        <c:ser>
          <c:idx val="2"/>
          <c:order val="2"/>
          <c:tx>
            <c:strRef>
              <c:f>calculos!$N$103</c:f>
              <c:strCache>
                <c:ptCount val="1"/>
                <c:pt idx="0">
                  <c:v>Sem variante de interesse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calculos!$K$104:$K$108</c:f>
              <c:strCache>
                <c:ptCount val="5"/>
                <c:pt idx="0">
                  <c:v>Canalopatias</c:v>
                </c:pt>
                <c:pt idx="1">
                  <c:v>Fibrilação atrial</c:v>
                </c:pt>
                <c:pt idx="2">
                  <c:v>Doença de condução cardíaca progressiva</c:v>
                </c:pt>
                <c:pt idx="3">
                  <c:v>Morte súbita abortada</c:v>
                </c:pt>
                <c:pt idx="4">
                  <c:v>Outra</c:v>
                </c:pt>
              </c:strCache>
            </c:strRef>
          </c:cat>
          <c:val>
            <c:numRef>
              <c:f>calculos!$N$104:$N$108</c:f>
              <c:numCache>
                <c:formatCode>General</c:formatCode>
                <c:ptCount val="5"/>
                <c:pt idx="0">
                  <c:v>40</c:v>
                </c:pt>
                <c:pt idx="1">
                  <c:v>28</c:v>
                </c:pt>
                <c:pt idx="2">
                  <c:v>13</c:v>
                </c:pt>
                <c:pt idx="3">
                  <c:v>11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10-4F67-B5C5-2AC05A573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6129231"/>
        <c:axId val="1536142543"/>
      </c:barChart>
      <c:catAx>
        <c:axId val="153612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6142543"/>
        <c:crosses val="autoZero"/>
        <c:auto val="1"/>
        <c:lblAlgn val="ctr"/>
        <c:lblOffset val="100"/>
        <c:noMultiLvlLbl val="0"/>
      </c:catAx>
      <c:valAx>
        <c:axId val="1536142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6129231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dc53b563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dc53b563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0dc53b563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0dc53b563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051c578b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e051c578b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dc53b563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0dc53b563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dc53b563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0dc53b563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051c578b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051c578b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051c578b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e051c578b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e051c578b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e051c578b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051c578b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e051c578b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0dc34a794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0dc34a794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0ca48bd3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0ca48bd3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0dc81f82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0dc81f82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0dc53b56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0dc53b56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e051c578b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e051c578b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dc53b563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dc53b563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0ca48bd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e0ca48bd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051c578b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051c578b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051c578b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051c578b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051c578b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051c578b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0ca48bd3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0ca48bd3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8"/>
          <p:cNvSpPr txBox="1">
            <a:spLocks noGrp="1"/>
          </p:cNvSpPr>
          <p:nvPr>
            <p:ph type="ctrTitle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55A"/>
              </a:buClr>
              <a:buSzPts val="9200"/>
              <a:buFont typeface="Calibri"/>
              <a:buNone/>
              <a:defRPr sz="9200" b="1" i="0" u="none" strike="noStrike" cap="none">
                <a:solidFill>
                  <a:srgbClr val="2375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368" y="678647"/>
            <a:ext cx="8343712" cy="213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54676" y="9109915"/>
            <a:ext cx="1225590" cy="96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17486" y="7124700"/>
            <a:ext cx="1006194" cy="162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8"/>
          <p:cNvPicPr preferRelativeResize="0"/>
          <p:nvPr/>
        </p:nvPicPr>
        <p:blipFill rotWithShape="1">
          <a:blip r:embed="rId6">
            <a:alphaModFix/>
          </a:blip>
          <a:srcRect b="2091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8"/>
          <p:cNvPicPr preferRelativeResize="0"/>
          <p:nvPr/>
        </p:nvPicPr>
        <p:blipFill rotWithShape="1">
          <a:blip r:embed="rId7">
            <a:alphaModFix/>
          </a:blip>
          <a:srcRect b="2145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>
            <a:spLocks noGrp="1"/>
          </p:cNvSpPr>
          <p:nvPr>
            <p:ph type="body" idx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4E5447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4E544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2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4E5447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4E544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>
                <a:solidFill>
                  <a:srgbClr val="4E544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rgbClr val="4E544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rgbClr val="4E544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rgbClr val="4E544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rgbClr val="4E544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rgbClr val="4E544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rgbClr val="4E544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rgbClr val="4E544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rgbClr val="4E544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78281-5489-ED28-9DFA-27613AF52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4B3B16-047C-069F-02BC-58AAACFB8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BDF886-F063-ECB8-E679-075FEB9D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C61BE5-2EF8-C4FD-0648-1A414AC7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48DF7D-7588-2E8A-80F3-668AC409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34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00052-0846-7321-3A42-A43FDCCF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51F571-69DC-BA19-A550-0EA5A2A6C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242A82-0DDC-99A9-CEA6-B428D7463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26E68C-43C6-B17A-1C5E-7BB72EDC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7055F4-7BA9-A102-ED51-49672D22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3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23EE6-11B0-7722-3268-CFB7E142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02CC04-9201-3B96-38C0-A7045753D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30AE27-94A5-9280-6B14-1930A72E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DB7833-3E21-D062-B6CF-B317E0E7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135FB2-CFF5-AEE9-9765-D146A95E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479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F8883-B3C5-4EC1-FE8C-7AFC265F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3185AC-F5AE-9DAA-578C-C763127D8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DCB773-4D51-88C9-48CD-BB733534A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525F5E-0CCE-3202-0973-F497713A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F81983-73D5-756B-5A1F-9966F61F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2FCB78-2152-5F0A-8879-AA05BC6B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492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8E52C-6C79-82B3-EF75-280FBA90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90600-94C6-4E5A-678B-DF0DF725C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A5068D-8875-B349-F119-DF5B22C9B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1990518-28F8-C125-D7CD-420423D6F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DB0FAE7-4E56-21E3-617A-A64870D3F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2759080-1E17-D22A-F96D-389866AD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313C7D5-99B4-8004-FF6B-43B47527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DD603D-B0F3-99D1-B0C6-914F84FF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63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008BA-911B-26B2-21A1-52A2F0AC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FF480E-ED12-F779-3074-5A70CE91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837F2B-C52E-D626-5576-20182EFE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139144-482B-9C64-EAA2-9547F2EE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154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C74369C-A7BC-2BE4-DD33-81A6B5B4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09C4F12-A9A6-473A-EDBE-13A74FB5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40E9F3-F2C9-0940-0966-2B32DA83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04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413E3-01C4-62B4-0A8A-2780AC7E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69FF74-30C4-78DE-74F8-216BAE061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3FC76A-8F62-7143-0623-B2E95088B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491919-F367-1A38-3A5B-15B17DF0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57C6E6-288C-AA04-B8FA-5B1FCAF7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4450DA-2945-7956-A48A-79583D52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171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FC098-B54C-5885-2D07-A4B60457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8C26BA6-A066-9852-95EE-11AED34E1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2ADD36-D347-80F5-4A43-44094BF2D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5A521F-E55F-8198-9E34-77780FCA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88348F-D977-610B-886B-732FE6C2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494DF5-3B9F-4FC2-DB0E-13F5894F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897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F2562-F473-C8A6-528B-A014444C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4748CD-51B6-B842-4ED8-E5C67ABB3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9D891A-4ADD-3E30-A9A2-3AEE41E0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EA7887-4EAC-4F2B-BCFE-6484DA00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F9B081-A08E-95A0-FC62-1BB6BB53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22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do Azul">
  <p:cSld name="Fundo Azu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4603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Calibri"/>
              <a:buNone/>
              <a:defRPr sz="6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6CE05A-1470-A948-D042-CBF77A15B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CA44FB-0C72-6E53-6E53-5F0C85F02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09F940-868B-F8BF-534A-325E1C5B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3D7D20-8A5E-E37B-9F6F-BBCC8CDC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273C47-9343-C3F6-B7AC-125904F2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44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1">
  <p:cSld name="Conteúdo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ctrTitle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Clr>
                <a:srgbClr val="476559"/>
              </a:buClr>
              <a:buSzPts val="7000"/>
              <a:buFont typeface="Calibri"/>
              <a:buNone/>
              <a:defRPr sz="7000" b="1" i="0" u="none" strike="noStrike" cap="none">
                <a:solidFill>
                  <a:srgbClr val="4765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565755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55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do Verde">
  <p:cSld name="Fundo Ver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0"/>
          <p:cNvSpPr txBox="1"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4603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Calibri"/>
              <a:buNone/>
              <a:defRPr sz="6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1">
  <p:cSld name="Conteúdo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1"/>
          <p:cNvSpPr txBox="1">
            <a:spLocks noGrp="1"/>
          </p:cNvSpPr>
          <p:nvPr>
            <p:ph type="ctrTitle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Clr>
                <a:srgbClr val="476559"/>
              </a:buClr>
              <a:buSzPts val="7000"/>
              <a:buFont typeface="Calibri"/>
              <a:buNone/>
              <a:defRPr sz="7000" b="1" i="0" u="none" strike="noStrike" cap="none">
                <a:solidFill>
                  <a:srgbClr val="4765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565755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55510" y="458039"/>
            <a:ext cx="4889463" cy="1251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2">
  <p:cSld name="Conteúdo 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2"/>
          <p:cNvSpPr txBox="1">
            <a:spLocks noGrp="1"/>
          </p:cNvSpPr>
          <p:nvPr>
            <p:ph type="ctrTitle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Clr>
                <a:srgbClr val="476559"/>
              </a:buClr>
              <a:buSzPts val="7000"/>
              <a:buFont typeface="Calibri"/>
              <a:buNone/>
              <a:defRPr sz="7000" b="1" i="0" u="none" strike="noStrike" cap="none">
                <a:solidFill>
                  <a:srgbClr val="4765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565755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55510" y="458039"/>
            <a:ext cx="4889463" cy="125170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714317" y="2730717"/>
            <a:ext cx="16859369" cy="669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935089" y="498984"/>
            <a:ext cx="13144592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m Azul">
  <p:cSld name="Fim Azu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4"/>
          <p:cNvSpPr txBox="1"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78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400"/>
              <a:buFont typeface="Calibri"/>
              <a:buNone/>
              <a:defRPr sz="9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8" name="Google Shape;4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7399" y="735710"/>
            <a:ext cx="9533203" cy="25104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24"/>
          <p:cNvGrpSpPr/>
          <p:nvPr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50" name="Google Shape;50;p24"/>
            <p:cNvSpPr/>
            <p:nvPr/>
          </p:nvSpPr>
          <p:spPr>
            <a:xfrm>
              <a:off x="7353300" y="8902699"/>
              <a:ext cx="3600450" cy="1397000"/>
            </a:xfrm>
            <a:custGeom>
              <a:avLst/>
              <a:gdLst/>
              <a:ahLst/>
              <a:cxnLst/>
              <a:rect l="l" t="t" r="r" b="b"/>
              <a:pathLst>
                <a:path w="3600450" h="1397000" extrusionOk="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Google Shape;51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m Verde">
  <p:cSld name="Fim Ver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5"/>
          <p:cNvSpPr txBox="1"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78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400"/>
              <a:buFont typeface="Calibri"/>
              <a:buNone/>
              <a:defRPr sz="9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7" name="Google Shape;5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7399" y="735710"/>
            <a:ext cx="9533203" cy="25104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25"/>
          <p:cNvGrpSpPr/>
          <p:nvPr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59" name="Google Shape;59;p25"/>
            <p:cNvSpPr/>
            <p:nvPr/>
          </p:nvSpPr>
          <p:spPr>
            <a:xfrm>
              <a:off x="7353300" y="8902699"/>
              <a:ext cx="3600450" cy="1397000"/>
            </a:xfrm>
            <a:custGeom>
              <a:avLst/>
              <a:gdLst/>
              <a:ahLst/>
              <a:cxnLst/>
              <a:rect l="l" t="t" r="r" b="b"/>
              <a:pathLst>
                <a:path w="3600450" h="1397000" extrusionOk="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" name="Google Shape;60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E3B2-6200-334A-A264-CE4FCDB49F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48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7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25" tIns="167625" rIns="167625" bIns="167625" anchor="t" anchorCtr="0">
            <a:noAutofit/>
          </a:bodyPr>
          <a:lstStyle>
            <a:lvl1pPr lvl="0" algn="r">
              <a:buNone/>
              <a:defRPr sz="2400">
                <a:solidFill>
                  <a:schemeClr val="tx1"/>
                </a:solidFill>
              </a:defRPr>
            </a:lvl1pPr>
            <a:lvl2pPr lvl="1" algn="r">
              <a:buNone/>
              <a:defRPr sz="2400">
                <a:solidFill>
                  <a:schemeClr val="tx1"/>
                </a:solidFill>
              </a:defRPr>
            </a:lvl2pPr>
            <a:lvl3pPr lvl="2" algn="r">
              <a:buNone/>
              <a:defRPr sz="2400">
                <a:solidFill>
                  <a:schemeClr val="tx1"/>
                </a:solidFill>
              </a:defRPr>
            </a:lvl3pPr>
            <a:lvl4pPr lvl="3" algn="r">
              <a:buNone/>
              <a:defRPr sz="2400">
                <a:solidFill>
                  <a:schemeClr val="tx1"/>
                </a:solidFill>
              </a:defRPr>
            </a:lvl4pPr>
            <a:lvl5pPr lvl="4" algn="r">
              <a:buNone/>
              <a:defRPr sz="2400">
                <a:solidFill>
                  <a:schemeClr val="tx1"/>
                </a:solidFill>
              </a:defRPr>
            </a:lvl5pPr>
            <a:lvl6pPr lvl="5" algn="r">
              <a:buNone/>
              <a:defRPr sz="2400">
                <a:solidFill>
                  <a:schemeClr val="tx1"/>
                </a:solidFill>
              </a:defRPr>
            </a:lvl6pPr>
            <a:lvl7pPr lvl="6" algn="r">
              <a:buNone/>
              <a:defRPr sz="2400">
                <a:solidFill>
                  <a:schemeClr val="tx1"/>
                </a:solidFill>
              </a:defRPr>
            </a:lvl7pPr>
            <a:lvl8pPr lvl="7" algn="r">
              <a:buNone/>
              <a:defRPr sz="2400">
                <a:solidFill>
                  <a:schemeClr val="tx1"/>
                </a:solidFill>
              </a:defRPr>
            </a:lvl8pPr>
            <a:lvl9pPr lvl="8" algn="r">
              <a:buNone/>
              <a:defRPr sz="24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C98C42-26F8-1FEF-7EDC-FFCCED1C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6509DD-5EF2-13FF-7C63-D92FB1C5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5928A2-7E1E-7553-161D-1ACF2D7F2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7518CF-6333-8D5F-7637-7C6A4D1CC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B7DABD-7585-FDAE-11A9-4F21D629F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69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6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ctrTitle"/>
          </p:nvPr>
        </p:nvSpPr>
        <p:spPr>
          <a:xfrm>
            <a:off x="504575" y="4573050"/>
            <a:ext cx="16354800" cy="1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55A"/>
              </a:buClr>
              <a:buSzPts val="6000"/>
              <a:buFont typeface="Calibri"/>
              <a:buNone/>
            </a:pPr>
            <a:r>
              <a:rPr lang="pt-BR" sz="6000"/>
              <a:t>Medicina de precisão em Cardiologia: diagnóstico, estratificação de risco e melhor manejo clínico</a:t>
            </a:r>
            <a:endParaRPr/>
          </a:p>
        </p:txBody>
      </p:sp>
      <p:sp>
        <p:nvSpPr>
          <p:cNvPr id="68" name="Google Shape;68;p1"/>
          <p:cNvSpPr txBox="1">
            <a:spLocks noGrp="1"/>
          </p:cNvSpPr>
          <p:nvPr>
            <p:ph type="body" idx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447"/>
              </a:buClr>
              <a:buSzPts val="4300"/>
              <a:buNone/>
            </a:pPr>
            <a:r>
              <a:rPr lang="pt-BR"/>
              <a:t>Lucas Vieira Lacerda Pires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body" idx="2"/>
          </p:nvPr>
        </p:nvSpPr>
        <p:spPr>
          <a:xfrm>
            <a:off x="1463926" y="8065712"/>
            <a:ext cx="114618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447"/>
              </a:buClr>
              <a:buSzPts val="4300"/>
              <a:buNone/>
            </a:pPr>
            <a:r>
              <a:rPr lang="pt-BR" sz="4000"/>
              <a:t>Laboratório de Genética e Cardiologia Molecular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447"/>
              </a:buClr>
              <a:buSzPts val="4300"/>
              <a:buNone/>
            </a:pPr>
            <a:r>
              <a:rPr lang="pt-BR" sz="4000"/>
              <a:t>InCor - HCFMUSP</a:t>
            </a:r>
            <a:endParaRPr sz="4000"/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08" y="3417932"/>
            <a:ext cx="3521392" cy="32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012508" y="6689115"/>
            <a:ext cx="3521392" cy="3257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ACDBDC6-93D6-4931-319C-6EF121D71B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051c578b8_0_6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Contextualização</a:t>
            </a:r>
            <a:endParaRPr/>
          </a:p>
        </p:txBody>
      </p:sp>
      <p:sp>
        <p:nvSpPr>
          <p:cNvPr id="123" name="Google Shape;123;g2e051c578b8_0_61"/>
          <p:cNvSpPr txBox="1">
            <a:spLocks noGrp="1"/>
          </p:cNvSpPr>
          <p:nvPr>
            <p:ph type="body" idx="1"/>
          </p:nvPr>
        </p:nvSpPr>
        <p:spPr>
          <a:xfrm>
            <a:off x="819150" y="2336057"/>
            <a:ext cx="16725900" cy="659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0850" algn="l" rtl="0">
              <a:spcBef>
                <a:spcPts val="2400"/>
              </a:spcBef>
              <a:spcAft>
                <a:spcPts val="0"/>
              </a:spcAft>
              <a:buSzPts val="3500"/>
              <a:buChar char="●"/>
            </a:pPr>
            <a:r>
              <a:rPr lang="pt-BR" sz="3500" dirty="0"/>
              <a:t>Doenças Cardiovasculares seguem </a:t>
            </a:r>
            <a:r>
              <a:rPr lang="pt-BR" sz="3500" b="1" dirty="0"/>
              <a:t>liderando as causas de morte no mundo</a:t>
            </a:r>
            <a:endParaRPr sz="3500" dirty="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pt-BR" sz="3500" dirty="0"/>
              <a:t>Aproximadamente 356,000 de casos morte súbita cardíaca por ano nos EUA </a:t>
            </a:r>
            <a:endParaRPr sz="3500" dirty="0"/>
          </a:p>
          <a:p>
            <a:pPr marL="914400" lvl="1" indent="-4508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500"/>
              <a:buChar char="○"/>
            </a:pPr>
            <a:r>
              <a:rPr lang="pt-BR" sz="3500" dirty="0">
                <a:solidFill>
                  <a:srgbClr val="3F3F3F"/>
                </a:solidFill>
              </a:rPr>
              <a:t>90% dos casos são fatais</a:t>
            </a:r>
            <a:endParaRPr sz="3500" dirty="0">
              <a:solidFill>
                <a:srgbClr val="3F3F3F"/>
              </a:solidFill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pt-BR" sz="3500" dirty="0"/>
              <a:t>Cerca de 2 milhões de casos reportados por ano, ao redor do mundo.</a:t>
            </a:r>
            <a:endParaRPr sz="3500" dirty="0"/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3500" dirty="0"/>
          </a:p>
          <a:p>
            <a:pPr marL="914400" lvl="1" indent="-450850" algn="l" rtl="0"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</a:pPr>
            <a:r>
              <a:rPr lang="pt-BR" sz="3500" dirty="0">
                <a:solidFill>
                  <a:schemeClr val="dk2"/>
                </a:solidFill>
              </a:rPr>
              <a:t>Causas</a:t>
            </a:r>
            <a:endParaRPr sz="3500" dirty="0">
              <a:solidFill>
                <a:schemeClr val="dk2"/>
              </a:solidFill>
            </a:endParaRPr>
          </a:p>
          <a:p>
            <a:pPr marL="1371600" lvl="2" indent="-450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</a:pPr>
            <a:r>
              <a:rPr lang="pt-BR" sz="3500" dirty="0">
                <a:solidFill>
                  <a:schemeClr val="dk2"/>
                </a:solidFill>
              </a:rPr>
              <a:t>Cardiomiopatias: dilatada, hipertrófica, arritmogênica.</a:t>
            </a:r>
            <a:endParaRPr sz="3500" dirty="0">
              <a:solidFill>
                <a:schemeClr val="dk2"/>
              </a:solidFill>
            </a:endParaRPr>
          </a:p>
          <a:p>
            <a:pPr marL="1371600" lvl="2" indent="-450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</a:pPr>
            <a:r>
              <a:rPr lang="pt-BR" sz="3500" dirty="0">
                <a:solidFill>
                  <a:schemeClr val="dk2"/>
                </a:solidFill>
              </a:rPr>
              <a:t>miocardite</a:t>
            </a:r>
            <a:endParaRPr sz="3500" dirty="0">
              <a:solidFill>
                <a:schemeClr val="dk2"/>
              </a:solidFill>
            </a:endParaRPr>
          </a:p>
          <a:p>
            <a:pPr marL="1371600" lvl="2" indent="-450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</a:pPr>
            <a:r>
              <a:rPr lang="pt-BR" sz="3500" dirty="0">
                <a:solidFill>
                  <a:schemeClr val="dk2"/>
                </a:solidFill>
              </a:rPr>
              <a:t>dissecção de aorta</a:t>
            </a:r>
            <a:endParaRPr sz="3500" dirty="0">
              <a:solidFill>
                <a:schemeClr val="dk2"/>
              </a:solidFill>
            </a:endParaRPr>
          </a:p>
          <a:p>
            <a:pPr marL="1371600" lvl="2" indent="-450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</a:pPr>
            <a:r>
              <a:rPr lang="pt-BR" sz="3500" dirty="0">
                <a:solidFill>
                  <a:schemeClr val="dk2"/>
                </a:solidFill>
              </a:rPr>
              <a:t>morte súbita cardíaca inexplicada: arritmias cardíacas.</a:t>
            </a:r>
            <a:endParaRPr sz="3500" dirty="0"/>
          </a:p>
        </p:txBody>
      </p:sp>
      <p:sp>
        <p:nvSpPr>
          <p:cNvPr id="124" name="Google Shape;124;g2e051c578b8_0_61"/>
          <p:cNvSpPr txBox="1"/>
          <p:nvPr/>
        </p:nvSpPr>
        <p:spPr>
          <a:xfrm>
            <a:off x="3454267" y="9388323"/>
            <a:ext cx="15600648" cy="89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Yow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 AG et al.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Sudden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Cardiac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 Death. In: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StatPearls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Treasure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Island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 (FL):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StatPearls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Publishing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; 2024 Jan; AHA, 2022; WHO, 2024)</a:t>
            </a:r>
            <a:endParaRPr sz="2200" dirty="0">
              <a:solidFill>
                <a:srgbClr val="5657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4F9B982-883C-B5FF-AC6B-8734CF18B5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051c578b8_0_8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Contextualização</a:t>
            </a:r>
            <a:endParaRPr dirty="0"/>
          </a:p>
        </p:txBody>
      </p:sp>
      <p:sp>
        <p:nvSpPr>
          <p:cNvPr id="130" name="Google Shape;130;g2e051c578b8_0_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0850" algn="l" rtl="0">
              <a:spcBef>
                <a:spcPts val="2400"/>
              </a:spcBef>
              <a:spcAft>
                <a:spcPts val="0"/>
              </a:spcAft>
              <a:buSzPts val="3500"/>
              <a:buChar char="●"/>
            </a:pPr>
            <a:r>
              <a:rPr lang="pt-BR" sz="3500" b="1" dirty="0"/>
              <a:t>Morte súbita:</a:t>
            </a:r>
            <a:r>
              <a:rPr lang="pt-BR" sz="3500" dirty="0"/>
              <a:t> evento não traumático, inesperado e fatal ocorrendo em 1 hora do início dos sintomas em um indivíduo aparentemente saudável. Se a morte não é presenciada, a definição se aplica quando a vítima estava em bom estado de saúde 24 horas antes do evento.</a:t>
            </a:r>
            <a:endParaRPr sz="3500" dirty="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pt-BR" sz="3500" b="1" dirty="0"/>
              <a:t>Morte súbita cardíaca:</a:t>
            </a:r>
            <a:r>
              <a:rPr lang="pt-BR" sz="3500" dirty="0"/>
              <a:t> termo usado quando, além da morte súbita, uma </a:t>
            </a:r>
            <a:r>
              <a:rPr lang="pt-BR" sz="3500" b="1" dirty="0"/>
              <a:t>condição cardíaca congênita ou adquirida e potencialmente fatal é previamente conhecida ou identificada</a:t>
            </a:r>
            <a:r>
              <a:rPr lang="pt-BR" sz="3500" dirty="0"/>
              <a:t> através de autópsia, e nenhuma causa de óbito </a:t>
            </a:r>
            <a:r>
              <a:rPr lang="pt-BR" sz="3500" dirty="0" err="1"/>
              <a:t>extra-cardíaca</a:t>
            </a:r>
            <a:r>
              <a:rPr lang="pt-BR" sz="3500" dirty="0"/>
              <a:t> pode ser identificada.</a:t>
            </a:r>
            <a:endParaRPr sz="3500" dirty="0"/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g2e051c578b8_0_88"/>
          <p:cNvSpPr txBox="1"/>
          <p:nvPr/>
        </p:nvSpPr>
        <p:spPr>
          <a:xfrm>
            <a:off x="3380526" y="9388323"/>
            <a:ext cx="15969358" cy="89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Yow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 AG et al.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Sudden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Cardiac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 Death. In: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StatPearls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Treasure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Island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 (FL):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StatPearls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dirty="0" err="1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Publishing</a:t>
            </a:r>
            <a:r>
              <a:rPr lang="pt-BR" sz="2200" dirty="0">
                <a:solidFill>
                  <a:srgbClr val="565755"/>
                </a:solidFill>
                <a:latin typeface="Calibri"/>
                <a:ea typeface="Calibri"/>
                <a:cs typeface="Calibri"/>
                <a:sym typeface="Calibri"/>
              </a:rPr>
              <a:t>; 2024 Jan; AHA, 2022; WHO, 2024)</a:t>
            </a:r>
            <a:endParaRPr sz="2200" dirty="0">
              <a:solidFill>
                <a:srgbClr val="5657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29EF9AD-4846-FCBB-BF02-95A8E3EDF5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2e0ca48bd33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590" y="1739318"/>
            <a:ext cx="13858826" cy="70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e0ca48bd33_0_34"/>
          <p:cNvSpPr txBox="1"/>
          <p:nvPr/>
        </p:nvSpPr>
        <p:spPr>
          <a:xfrm>
            <a:off x="6312310" y="9824403"/>
            <a:ext cx="1197569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Semsarian</a:t>
            </a:r>
            <a:r>
              <a:rPr lang="pt-BR" dirty="0"/>
              <a:t> C, et al. </a:t>
            </a:r>
            <a:r>
              <a:rPr lang="pt-BR" dirty="0" err="1"/>
              <a:t>Sudden</a:t>
            </a:r>
            <a:r>
              <a:rPr lang="pt-BR" dirty="0"/>
              <a:t> </a:t>
            </a:r>
            <a:r>
              <a:rPr lang="pt-BR" dirty="0" err="1"/>
              <a:t>cardiac</a:t>
            </a:r>
            <a:r>
              <a:rPr lang="pt-BR" dirty="0"/>
              <a:t> death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young</a:t>
            </a:r>
            <a:r>
              <a:rPr lang="pt-BR" dirty="0"/>
              <a:t>: </a:t>
            </a:r>
            <a:r>
              <a:rPr lang="pt-BR" dirty="0" err="1"/>
              <a:t>the</a:t>
            </a:r>
            <a:r>
              <a:rPr lang="pt-BR" dirty="0"/>
              <a:t> molecular </a:t>
            </a:r>
            <a:r>
              <a:rPr lang="pt-BR" dirty="0" err="1"/>
              <a:t>autopsy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a </a:t>
            </a:r>
            <a:r>
              <a:rPr lang="pt-BR" dirty="0" err="1"/>
              <a:t>practical</a:t>
            </a:r>
            <a:r>
              <a:rPr lang="pt-BR" dirty="0"/>
              <a:t> approach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surviving</a:t>
            </a:r>
            <a:r>
              <a:rPr lang="pt-BR" dirty="0"/>
              <a:t> </a:t>
            </a:r>
            <a:r>
              <a:rPr lang="pt-BR" dirty="0" err="1"/>
              <a:t>relatives</a:t>
            </a:r>
            <a:r>
              <a:rPr lang="pt-BR" dirty="0"/>
              <a:t>, </a:t>
            </a:r>
            <a:r>
              <a:rPr lang="pt-BR" dirty="0" err="1"/>
              <a:t>European</a:t>
            </a:r>
            <a:r>
              <a:rPr lang="pt-BR" dirty="0"/>
              <a:t> Heart </a:t>
            </a:r>
            <a:r>
              <a:rPr lang="pt-BR" dirty="0" err="1"/>
              <a:t>Journal</a:t>
            </a:r>
            <a:endParaRPr dirty="0"/>
          </a:p>
        </p:txBody>
      </p:sp>
      <p:sp>
        <p:nvSpPr>
          <p:cNvPr id="138" name="Google Shape;138;g2e0ca48bd33_0_34"/>
          <p:cNvSpPr/>
          <p:nvPr/>
        </p:nvSpPr>
        <p:spPr>
          <a:xfrm>
            <a:off x="870155" y="2205867"/>
            <a:ext cx="2781600" cy="100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/>
              <a:t>Revisão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/>
              <a:t>6 Papers</a:t>
            </a:r>
            <a:endParaRPr sz="2100" dirty="0"/>
          </a:p>
        </p:txBody>
      </p:sp>
      <p:sp>
        <p:nvSpPr>
          <p:cNvPr id="139" name="Google Shape;139;g2e0ca48bd33_0_34"/>
          <p:cNvSpPr/>
          <p:nvPr/>
        </p:nvSpPr>
        <p:spPr>
          <a:xfrm>
            <a:off x="870155" y="3462629"/>
            <a:ext cx="2781600" cy="100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n=1.636</a:t>
            </a:r>
            <a:endParaRPr sz="2100"/>
          </a:p>
        </p:txBody>
      </p:sp>
      <p:sp>
        <p:nvSpPr>
          <p:cNvPr id="140" name="Google Shape;140;g2e0ca48bd33_0_34"/>
          <p:cNvSpPr/>
          <p:nvPr/>
        </p:nvSpPr>
        <p:spPr>
          <a:xfrm>
            <a:off x="870155" y="4719391"/>
            <a:ext cx="2781600" cy="100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Revisão de causas de MSC em jovens</a:t>
            </a:r>
            <a:endParaRPr sz="2100"/>
          </a:p>
        </p:txBody>
      </p:sp>
      <p:cxnSp>
        <p:nvCxnSpPr>
          <p:cNvPr id="141" name="Google Shape;141;g2e0ca48bd33_0_34"/>
          <p:cNvCxnSpPr>
            <a:stCxn id="138" idx="2"/>
            <a:endCxn id="139" idx="0"/>
          </p:cNvCxnSpPr>
          <p:nvPr/>
        </p:nvCxnSpPr>
        <p:spPr>
          <a:xfrm>
            <a:off x="2260955" y="3207867"/>
            <a:ext cx="0" cy="254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g2e0ca48bd33_0_34"/>
          <p:cNvCxnSpPr>
            <a:endCxn id="140" idx="0"/>
          </p:cNvCxnSpPr>
          <p:nvPr/>
        </p:nvCxnSpPr>
        <p:spPr>
          <a:xfrm>
            <a:off x="2260955" y="4464691"/>
            <a:ext cx="0" cy="254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129;g2e051c578b8_0_88">
            <a:extLst>
              <a:ext uri="{FF2B5EF4-FFF2-40B4-BE49-F238E27FC236}">
                <a16:creationId xmlns:a16="http://schemas.microsoft.com/office/drawing/2014/main" id="{F78DEB2E-7F8E-7AF5-68F9-19100C818E5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Contextualização</a:t>
            </a:r>
            <a:endParaRPr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CE00995-528B-CA9D-F906-B7B79BD28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dc53b5638_0_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Contextualização</a:t>
            </a:r>
            <a:endParaRPr/>
          </a:p>
        </p:txBody>
      </p:sp>
      <p:sp>
        <p:nvSpPr>
          <p:cNvPr id="148" name="Google Shape;148;g20dc53b5638_0_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Char char="●"/>
            </a:pPr>
            <a:r>
              <a:rPr lang="pt-BR" b="1" dirty="0"/>
              <a:t>Autópsia Molecular:</a:t>
            </a:r>
            <a:r>
              <a:rPr lang="pt-BR" dirty="0"/>
              <a:t> </a:t>
            </a:r>
            <a:r>
              <a:rPr lang="pt-BR" b="1" dirty="0"/>
              <a:t>DNA post mortem isolado de amostra sanguínea ou de tecido da vítima</a:t>
            </a:r>
            <a:r>
              <a:rPr lang="pt-BR" dirty="0"/>
              <a:t>. </a:t>
            </a:r>
            <a:endParaRPr dirty="0"/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</a:pPr>
            <a:r>
              <a:rPr lang="pt-BR" dirty="0">
                <a:solidFill>
                  <a:schemeClr val="dk2"/>
                </a:solidFill>
              </a:rPr>
              <a:t>NGS – WES ou Painel (cardiopatias arritmogênicas, síndrome de </a:t>
            </a:r>
            <a:r>
              <a:rPr lang="pt-BR" dirty="0" err="1">
                <a:solidFill>
                  <a:schemeClr val="dk2"/>
                </a:solidFill>
              </a:rPr>
              <a:t>Brugada</a:t>
            </a:r>
            <a:r>
              <a:rPr lang="pt-BR" dirty="0">
                <a:solidFill>
                  <a:schemeClr val="dk2"/>
                </a:solidFill>
              </a:rPr>
              <a:t>, síndrome do QT longo e taquicardia ventricular polimórfica catecolaminérgica)</a:t>
            </a:r>
            <a:endParaRPr dirty="0">
              <a:solidFill>
                <a:schemeClr val="dk2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</a:pPr>
            <a:r>
              <a:rPr lang="pt-BR" dirty="0">
                <a:solidFill>
                  <a:schemeClr val="dk2"/>
                </a:solidFill>
              </a:rPr>
              <a:t>Positividade chega até 34%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</a:pPr>
            <a:r>
              <a:rPr lang="pt-BR" sz="3600" dirty="0">
                <a:solidFill>
                  <a:schemeClr val="dk2"/>
                </a:solidFill>
              </a:rPr>
              <a:t>WES X Painel: A utilização de um exame mais amplo tende a aumentar a positividade, cobrindo variantes relacionadas a outras cardiopatias que também podem se manifestar com arritmias</a:t>
            </a:r>
            <a:endParaRPr dirty="0"/>
          </a:p>
        </p:txBody>
      </p:sp>
      <p:sp>
        <p:nvSpPr>
          <p:cNvPr id="2" name="Google Shape;137;g2e0ca48bd33_0_34">
            <a:extLst>
              <a:ext uri="{FF2B5EF4-FFF2-40B4-BE49-F238E27FC236}">
                <a16:creationId xmlns:a16="http://schemas.microsoft.com/office/drawing/2014/main" id="{94A9CC65-6DC2-642B-B5BE-24451FA64F5C}"/>
              </a:ext>
            </a:extLst>
          </p:cNvPr>
          <p:cNvSpPr txBox="1"/>
          <p:nvPr/>
        </p:nvSpPr>
        <p:spPr>
          <a:xfrm>
            <a:off x="6312310" y="9824403"/>
            <a:ext cx="1197569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Semsarian</a:t>
            </a:r>
            <a:r>
              <a:rPr lang="pt-BR" dirty="0"/>
              <a:t> C, et al. </a:t>
            </a:r>
            <a:r>
              <a:rPr lang="pt-BR" dirty="0" err="1"/>
              <a:t>Sudden</a:t>
            </a:r>
            <a:r>
              <a:rPr lang="pt-BR" dirty="0"/>
              <a:t> </a:t>
            </a:r>
            <a:r>
              <a:rPr lang="pt-BR" dirty="0" err="1"/>
              <a:t>cardiac</a:t>
            </a:r>
            <a:r>
              <a:rPr lang="pt-BR" dirty="0"/>
              <a:t> death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young</a:t>
            </a:r>
            <a:r>
              <a:rPr lang="pt-BR" dirty="0"/>
              <a:t>: </a:t>
            </a:r>
            <a:r>
              <a:rPr lang="pt-BR" dirty="0" err="1"/>
              <a:t>the</a:t>
            </a:r>
            <a:r>
              <a:rPr lang="pt-BR" dirty="0"/>
              <a:t> molecular </a:t>
            </a:r>
            <a:r>
              <a:rPr lang="pt-BR" dirty="0" err="1"/>
              <a:t>autopsy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a </a:t>
            </a:r>
            <a:r>
              <a:rPr lang="pt-BR" dirty="0" err="1"/>
              <a:t>practical</a:t>
            </a:r>
            <a:r>
              <a:rPr lang="pt-BR" dirty="0"/>
              <a:t> approach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surviving</a:t>
            </a:r>
            <a:r>
              <a:rPr lang="pt-BR" dirty="0"/>
              <a:t> </a:t>
            </a:r>
            <a:r>
              <a:rPr lang="pt-BR" dirty="0" err="1"/>
              <a:t>relatives</a:t>
            </a:r>
            <a:r>
              <a:rPr lang="pt-BR" dirty="0"/>
              <a:t>, </a:t>
            </a:r>
            <a:r>
              <a:rPr lang="pt-BR" dirty="0" err="1"/>
              <a:t>European</a:t>
            </a:r>
            <a:r>
              <a:rPr lang="pt-BR" dirty="0"/>
              <a:t> Heart </a:t>
            </a:r>
            <a:r>
              <a:rPr lang="pt-BR" dirty="0" err="1"/>
              <a:t>Journal</a:t>
            </a:r>
            <a:endParaRPr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6BA28A2-02FE-B54B-E9C1-A841A1D38D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dc53b5638_0_5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Contextualização</a:t>
            </a:r>
            <a:endParaRPr/>
          </a:p>
        </p:txBody>
      </p:sp>
      <p:sp>
        <p:nvSpPr>
          <p:cNvPr id="154" name="Google Shape;154;g20dc53b5638_0_56"/>
          <p:cNvSpPr txBox="1">
            <a:spLocks noGrp="1"/>
          </p:cNvSpPr>
          <p:nvPr>
            <p:ph type="body" idx="1"/>
          </p:nvPr>
        </p:nvSpPr>
        <p:spPr>
          <a:xfrm>
            <a:off x="357400" y="2336050"/>
            <a:ext cx="17187600" cy="62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Char char="●"/>
            </a:pPr>
            <a:r>
              <a:rPr lang="pt-BR" b="1"/>
              <a:t>Avaliação familiar: </a:t>
            </a:r>
            <a:r>
              <a:rPr lang="pt-BR"/>
              <a:t>O rastreio genético em familiares de pacientes com MS apresenta </a:t>
            </a:r>
            <a:r>
              <a:rPr lang="pt-BR" b="1"/>
              <a:t>positividade de 39%</a:t>
            </a:r>
            <a:endParaRPr b="1"/>
          </a:p>
          <a:p>
            <a:pPr marL="45720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Char char="●"/>
            </a:pPr>
            <a:r>
              <a:rPr lang="pt-BR" b="1"/>
              <a:t>Implicações: </a:t>
            </a:r>
            <a:r>
              <a:rPr lang="pt-BR"/>
              <a:t>Grande utilidade na estratégia de </a:t>
            </a:r>
            <a:r>
              <a:rPr lang="pt-BR" b="1"/>
              <a:t>prevenção de morte súbita nos familiares</a:t>
            </a:r>
            <a:r>
              <a:rPr lang="pt-BR"/>
              <a:t>. O diagnóstico preciso permite </a:t>
            </a:r>
            <a:r>
              <a:rPr lang="pt-BR" b="1"/>
              <a:t>tratamentos específicos</a:t>
            </a:r>
            <a:r>
              <a:rPr lang="pt-BR"/>
              <a:t> e avaliação individualizada para estratégias de </a:t>
            </a:r>
            <a:r>
              <a:rPr lang="pt-BR" b="1"/>
              <a:t>prevenção de MS</a:t>
            </a:r>
            <a:endParaRPr/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5ADF360-F888-0530-5FCD-169804B55E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051c578b8_0_8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BR - CardioGen</a:t>
            </a:r>
            <a:endParaRPr/>
          </a:p>
        </p:txBody>
      </p:sp>
      <p:sp>
        <p:nvSpPr>
          <p:cNvPr id="160" name="Google Shape;160;g2e051c578b8_0_82"/>
          <p:cNvSpPr txBox="1">
            <a:spLocks noGrp="1"/>
          </p:cNvSpPr>
          <p:nvPr>
            <p:ph type="body" idx="1"/>
          </p:nvPr>
        </p:nvSpPr>
        <p:spPr>
          <a:xfrm>
            <a:off x="819150" y="2336050"/>
            <a:ext cx="9933900" cy="62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Char char="●"/>
            </a:pPr>
            <a:r>
              <a:rPr lang="pt-BR"/>
              <a:t>Centro de Medicina de Precisão em Cardiologia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/>
              <a:t>Equipe multidisciplinar</a:t>
            </a:r>
            <a:endParaRPr/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</a:pPr>
            <a:r>
              <a:rPr lang="pt-BR">
                <a:solidFill>
                  <a:schemeClr val="dk2"/>
                </a:solidFill>
              </a:rPr>
              <a:t>Geneticistas</a:t>
            </a:r>
            <a:endParaRPr>
              <a:solidFill>
                <a:schemeClr val="dk2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</a:pPr>
            <a:r>
              <a:rPr lang="pt-BR">
                <a:solidFill>
                  <a:schemeClr val="dk2"/>
                </a:solidFill>
              </a:rPr>
              <a:t>Cardiologistas</a:t>
            </a:r>
            <a:endParaRPr>
              <a:solidFill>
                <a:schemeClr val="dk2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</a:pPr>
            <a:r>
              <a:rPr lang="pt-BR">
                <a:solidFill>
                  <a:schemeClr val="dk2"/>
                </a:solidFill>
              </a:rPr>
              <a:t>Ecocardiografistas</a:t>
            </a:r>
            <a:endParaRPr>
              <a:solidFill>
                <a:schemeClr val="dk2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</a:pPr>
            <a:r>
              <a:rPr lang="pt-BR">
                <a:solidFill>
                  <a:schemeClr val="dk2"/>
                </a:solidFill>
              </a:rPr>
              <a:t>Bioinformatas</a:t>
            </a:r>
            <a:endParaRPr>
              <a:solidFill>
                <a:schemeClr val="dk2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</a:pPr>
            <a:r>
              <a:rPr lang="pt-BR">
                <a:solidFill>
                  <a:schemeClr val="dk2"/>
                </a:solidFill>
              </a:rPr>
              <a:t>Biólogos</a:t>
            </a:r>
            <a:endParaRPr>
              <a:solidFill>
                <a:schemeClr val="dk2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</a:pPr>
            <a:r>
              <a:rPr lang="pt-BR">
                <a:solidFill>
                  <a:schemeClr val="dk2"/>
                </a:solidFill>
              </a:rPr>
              <a:t>Biomédicos</a:t>
            </a:r>
            <a:endParaRPr>
              <a:solidFill>
                <a:schemeClr val="dk2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</a:pPr>
            <a:r>
              <a:rPr lang="pt-BR">
                <a:solidFill>
                  <a:schemeClr val="dk2"/>
                </a:solidFill>
              </a:rPr>
              <a:t>Registro multicêntrico de doenças cardíacas genéticas </a:t>
            </a:r>
            <a:endParaRPr>
              <a:solidFill>
                <a:schemeClr val="dk2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</a:pPr>
            <a:r>
              <a:rPr lang="pt-BR">
                <a:solidFill>
                  <a:schemeClr val="dk2"/>
                </a:solidFill>
              </a:rPr>
              <a:t>n=3872 pacientes incluídos</a:t>
            </a:r>
            <a:endParaRPr>
              <a:solidFill>
                <a:schemeClr val="dk2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</a:pPr>
            <a:r>
              <a:rPr lang="pt-BR">
                <a:solidFill>
                  <a:schemeClr val="dk2"/>
                </a:solidFill>
              </a:rPr>
              <a:t>n=3075 resultados de sequenciamento</a:t>
            </a:r>
            <a:endParaRPr>
              <a:solidFill>
                <a:schemeClr val="dk2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</a:pPr>
            <a:r>
              <a:rPr lang="pt-BR">
                <a:solidFill>
                  <a:schemeClr val="dk2"/>
                </a:solidFill>
              </a:rPr>
              <a:t>n=1685 familiares segregados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61" name="Google Shape;161;g2e051c578b8_0_82" descr="Esquemático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2850" y="1963750"/>
            <a:ext cx="5604550" cy="746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4;g20dc53b5638_0_63">
            <a:extLst>
              <a:ext uri="{FF2B5EF4-FFF2-40B4-BE49-F238E27FC236}">
                <a16:creationId xmlns:a16="http://schemas.microsoft.com/office/drawing/2014/main" id="{A6FB626B-4FA9-F6FF-F919-08157F2E677D}"/>
              </a:ext>
            </a:extLst>
          </p:cNvPr>
          <p:cNvSpPr txBox="1"/>
          <p:nvPr/>
        </p:nvSpPr>
        <p:spPr>
          <a:xfrm>
            <a:off x="15176092" y="9886921"/>
            <a:ext cx="352698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Unpublished</a:t>
            </a:r>
            <a:r>
              <a:rPr lang="pt-BR" dirty="0"/>
              <a:t> data - </a:t>
            </a:r>
            <a:r>
              <a:rPr lang="pt-BR" dirty="0" err="1"/>
              <a:t>CardioGen</a:t>
            </a:r>
            <a:endParaRPr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E804A28-CD9F-6BF6-1786-692B9F7A50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dc53b5638_0_7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BR - </a:t>
            </a:r>
            <a:r>
              <a:rPr lang="pt-BR" dirty="0" err="1"/>
              <a:t>CardioGen</a:t>
            </a:r>
            <a:endParaRPr dirty="0"/>
          </a:p>
        </p:txBody>
      </p:sp>
      <p:sp>
        <p:nvSpPr>
          <p:cNvPr id="167" name="Google Shape;167;g20dc53b5638_0_71"/>
          <p:cNvSpPr/>
          <p:nvPr/>
        </p:nvSpPr>
        <p:spPr>
          <a:xfrm>
            <a:off x="6930525" y="2294001"/>
            <a:ext cx="2548500" cy="108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Caso Índice</a:t>
            </a:r>
            <a:endParaRPr sz="2100"/>
          </a:p>
        </p:txBody>
      </p:sp>
      <p:sp>
        <p:nvSpPr>
          <p:cNvPr id="168" name="Google Shape;168;g20dc53b5638_0_71"/>
          <p:cNvSpPr/>
          <p:nvPr/>
        </p:nvSpPr>
        <p:spPr>
          <a:xfrm>
            <a:off x="6930525" y="3634983"/>
            <a:ext cx="2548500" cy="108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Consulta Pré-teste</a:t>
            </a:r>
            <a:endParaRPr sz="2100"/>
          </a:p>
        </p:txBody>
      </p:sp>
      <p:sp>
        <p:nvSpPr>
          <p:cNvPr id="169" name="Google Shape;169;g20dc53b5638_0_71"/>
          <p:cNvSpPr/>
          <p:nvPr/>
        </p:nvSpPr>
        <p:spPr>
          <a:xfrm>
            <a:off x="6930525" y="5246503"/>
            <a:ext cx="2548500" cy="108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Sequenciamento</a:t>
            </a:r>
            <a:endParaRPr sz="2100"/>
          </a:p>
        </p:txBody>
      </p:sp>
      <p:sp>
        <p:nvSpPr>
          <p:cNvPr id="170" name="Google Shape;170;g20dc53b5638_0_71"/>
          <p:cNvSpPr/>
          <p:nvPr/>
        </p:nvSpPr>
        <p:spPr>
          <a:xfrm>
            <a:off x="6930525" y="6755337"/>
            <a:ext cx="2548500" cy="108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Elaboração de Relatório Médico</a:t>
            </a:r>
            <a:endParaRPr sz="2100"/>
          </a:p>
        </p:txBody>
      </p:sp>
      <p:sp>
        <p:nvSpPr>
          <p:cNvPr id="171" name="Google Shape;171;g20dc53b5638_0_71"/>
          <p:cNvSpPr/>
          <p:nvPr/>
        </p:nvSpPr>
        <p:spPr>
          <a:xfrm>
            <a:off x="6930525" y="8119812"/>
            <a:ext cx="2548500" cy="108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Consulta Pós-teste</a:t>
            </a:r>
            <a:endParaRPr sz="2100"/>
          </a:p>
        </p:txBody>
      </p:sp>
      <p:sp>
        <p:nvSpPr>
          <p:cNvPr id="172" name="Google Shape;172;g20dc53b5638_0_71"/>
          <p:cNvSpPr/>
          <p:nvPr/>
        </p:nvSpPr>
        <p:spPr>
          <a:xfrm>
            <a:off x="9680975" y="3746021"/>
            <a:ext cx="326400" cy="1087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0dc53b5638_0_71"/>
          <p:cNvSpPr txBox="1"/>
          <p:nvPr/>
        </p:nvSpPr>
        <p:spPr>
          <a:xfrm>
            <a:off x="9836375" y="3924821"/>
            <a:ext cx="42111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Avaliação de Critérios de Inclusão e heredograma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Aconselhamento pré-teste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Coleta de DNA para sequenciamento</a:t>
            </a:r>
            <a:endParaRPr dirty="0"/>
          </a:p>
        </p:txBody>
      </p:sp>
      <p:sp>
        <p:nvSpPr>
          <p:cNvPr id="174" name="Google Shape;174;g20dc53b5638_0_71"/>
          <p:cNvSpPr/>
          <p:nvPr/>
        </p:nvSpPr>
        <p:spPr>
          <a:xfrm rot="10800000">
            <a:off x="6451725" y="5376114"/>
            <a:ext cx="326400" cy="1087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20dc53b5638_0_71"/>
          <p:cNvSpPr txBox="1"/>
          <p:nvPr/>
        </p:nvSpPr>
        <p:spPr>
          <a:xfrm>
            <a:off x="1522850" y="5510520"/>
            <a:ext cx="50472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WES ou WGS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Análise de sequenciamento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Classificação de Variantes por time de Geneticistas</a:t>
            </a:r>
            <a:endParaRPr dirty="0"/>
          </a:p>
        </p:txBody>
      </p:sp>
      <p:cxnSp>
        <p:nvCxnSpPr>
          <p:cNvPr id="176" name="Google Shape;176;g20dc53b5638_0_71"/>
          <p:cNvCxnSpPr>
            <a:stCxn id="167" idx="2"/>
            <a:endCxn id="168" idx="0"/>
          </p:cNvCxnSpPr>
          <p:nvPr/>
        </p:nvCxnSpPr>
        <p:spPr>
          <a:xfrm>
            <a:off x="8204775" y="3381801"/>
            <a:ext cx="0" cy="253182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7" name="Google Shape;177;g20dc53b5638_0_71"/>
          <p:cNvCxnSpPr>
            <a:cxnSpLocks/>
            <a:stCxn id="168" idx="2"/>
            <a:endCxn id="169" idx="0"/>
          </p:cNvCxnSpPr>
          <p:nvPr/>
        </p:nvCxnSpPr>
        <p:spPr>
          <a:xfrm>
            <a:off x="8204775" y="4722783"/>
            <a:ext cx="0" cy="52372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" name="Google Shape;178;g20dc53b5638_0_71"/>
          <p:cNvCxnSpPr>
            <a:stCxn id="169" idx="2"/>
            <a:endCxn id="170" idx="0"/>
          </p:cNvCxnSpPr>
          <p:nvPr/>
        </p:nvCxnSpPr>
        <p:spPr>
          <a:xfrm>
            <a:off x="8204775" y="6334303"/>
            <a:ext cx="0" cy="421034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g20dc53b5638_0_71"/>
          <p:cNvCxnSpPr>
            <a:endCxn id="171" idx="0"/>
          </p:cNvCxnSpPr>
          <p:nvPr/>
        </p:nvCxnSpPr>
        <p:spPr>
          <a:xfrm>
            <a:off x="8204775" y="7843212"/>
            <a:ext cx="0" cy="276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0" name="Google Shape;180;g20dc53b5638_0_71"/>
          <p:cNvSpPr/>
          <p:nvPr/>
        </p:nvSpPr>
        <p:spPr>
          <a:xfrm>
            <a:off x="9680975" y="6755337"/>
            <a:ext cx="326400" cy="1087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0dc53b5638_0_71"/>
          <p:cNvSpPr txBox="1"/>
          <p:nvPr/>
        </p:nvSpPr>
        <p:spPr>
          <a:xfrm>
            <a:off x="9836375" y="7026687"/>
            <a:ext cx="42111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Revisão de prontuário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Correlação genótipo-fenótipo</a:t>
            </a:r>
            <a:endParaRPr dirty="0"/>
          </a:p>
        </p:txBody>
      </p:sp>
      <p:sp>
        <p:nvSpPr>
          <p:cNvPr id="182" name="Google Shape;182;g20dc53b5638_0_71"/>
          <p:cNvSpPr/>
          <p:nvPr/>
        </p:nvSpPr>
        <p:spPr>
          <a:xfrm rot="10800000">
            <a:off x="6559881" y="8119812"/>
            <a:ext cx="326400" cy="1087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0dc53b5638_0_71"/>
          <p:cNvSpPr txBox="1"/>
          <p:nvPr/>
        </p:nvSpPr>
        <p:spPr>
          <a:xfrm>
            <a:off x="1631006" y="8254218"/>
            <a:ext cx="50472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Aconselhamento Genético pós-teste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Entrega de resultado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Identificação de familiares em risco (se aplicável)</a:t>
            </a:r>
            <a:endParaRPr dirty="0"/>
          </a:p>
        </p:txBody>
      </p:sp>
      <p:sp>
        <p:nvSpPr>
          <p:cNvPr id="184" name="Google Shape;184;g20dc53b5638_0_71"/>
          <p:cNvSpPr/>
          <p:nvPr/>
        </p:nvSpPr>
        <p:spPr>
          <a:xfrm>
            <a:off x="10532650" y="8119812"/>
            <a:ext cx="2548500" cy="108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Segregação clínica e molecular de familiares</a:t>
            </a:r>
            <a:endParaRPr sz="2100"/>
          </a:p>
        </p:txBody>
      </p:sp>
      <p:cxnSp>
        <p:nvCxnSpPr>
          <p:cNvPr id="185" name="Google Shape;185;g20dc53b5638_0_71"/>
          <p:cNvCxnSpPr>
            <a:stCxn id="171" idx="3"/>
            <a:endCxn id="184" idx="1"/>
          </p:cNvCxnSpPr>
          <p:nvPr/>
        </p:nvCxnSpPr>
        <p:spPr>
          <a:xfrm>
            <a:off x="9479025" y="8663712"/>
            <a:ext cx="1053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FF1917B-2A60-FC76-40F6-B18E4FED96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0dc53b5638_0_6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BR- CardioGen</a:t>
            </a:r>
            <a:endParaRPr/>
          </a:p>
        </p:txBody>
      </p:sp>
      <p:pic>
        <p:nvPicPr>
          <p:cNvPr id="191" name="Google Shape;191;g20dc53b5638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26" y="107189"/>
            <a:ext cx="17600150" cy="990008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0dc53b5638_0_63"/>
          <p:cNvSpPr/>
          <p:nvPr/>
        </p:nvSpPr>
        <p:spPr>
          <a:xfrm>
            <a:off x="15104175" y="388475"/>
            <a:ext cx="1554000" cy="214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g20dc53b5638_0_63"/>
          <p:cNvPicPr preferRelativeResize="0"/>
          <p:nvPr/>
        </p:nvPicPr>
        <p:blipFill rotWithShape="1">
          <a:blip r:embed="rId3">
            <a:alphaModFix/>
          </a:blip>
          <a:srcRect l="85293" t="8048" r="8790" b="75784"/>
          <a:stretch/>
        </p:blipFill>
        <p:spPr>
          <a:xfrm>
            <a:off x="12151725" y="1087750"/>
            <a:ext cx="1041126" cy="160054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0dc53b5638_0_63"/>
          <p:cNvSpPr txBox="1"/>
          <p:nvPr/>
        </p:nvSpPr>
        <p:spPr>
          <a:xfrm>
            <a:off x="16078425" y="9391675"/>
            <a:ext cx="172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Unpublished</a:t>
            </a:r>
            <a:r>
              <a:rPr lang="pt-BR" dirty="0"/>
              <a:t> data -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CardioGen</a:t>
            </a:r>
            <a:endParaRPr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3619021-CAD7-1A18-D0D5-7DF2A2BF70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051c578b8_0_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BR - CardioGen</a:t>
            </a:r>
            <a:endParaRPr/>
          </a:p>
        </p:txBody>
      </p:sp>
      <p:sp>
        <p:nvSpPr>
          <p:cNvPr id="200" name="Google Shape;200;g2e051c578b8_0_1"/>
          <p:cNvSpPr txBox="1">
            <a:spLocks noGrp="1"/>
          </p:cNvSpPr>
          <p:nvPr>
            <p:ph type="body" idx="1"/>
          </p:nvPr>
        </p:nvSpPr>
        <p:spPr>
          <a:xfrm>
            <a:off x="819150" y="2336040"/>
            <a:ext cx="1860300" cy="78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pt-BR"/>
              <a:t>n = 3075</a:t>
            </a:r>
            <a:endParaRPr/>
          </a:p>
        </p:txBody>
      </p:sp>
      <p:pic>
        <p:nvPicPr>
          <p:cNvPr id="201" name="Google Shape;201;g2e051c578b8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450" y="1871025"/>
            <a:ext cx="13927426" cy="74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e051c578b8_0_1"/>
          <p:cNvSpPr txBox="1"/>
          <p:nvPr/>
        </p:nvSpPr>
        <p:spPr>
          <a:xfrm>
            <a:off x="13612400" y="9391675"/>
            <a:ext cx="419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Unpublished data - CardioGen</a:t>
            </a:r>
            <a:endParaRPr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14F81D-C1A9-BB5D-4A71-2DEDC88FC4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051c578b8_0_3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BR - CardioGen</a:t>
            </a:r>
            <a:endParaRPr/>
          </a:p>
        </p:txBody>
      </p:sp>
      <p:sp>
        <p:nvSpPr>
          <p:cNvPr id="208" name="Google Shape;208;g2e051c578b8_0_37"/>
          <p:cNvSpPr txBox="1">
            <a:spLocks noGrp="1"/>
          </p:cNvSpPr>
          <p:nvPr>
            <p:ph type="body" idx="1"/>
          </p:nvPr>
        </p:nvSpPr>
        <p:spPr>
          <a:xfrm>
            <a:off x="819150" y="2336050"/>
            <a:ext cx="3273900" cy="78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pt-BR"/>
              <a:t>n = 3075</a:t>
            </a:r>
            <a:endParaRPr/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pt-BR"/>
              <a:t>Positividade = 29%</a:t>
            </a:r>
            <a:endParaRPr/>
          </a:p>
        </p:txBody>
      </p:sp>
      <p:pic>
        <p:nvPicPr>
          <p:cNvPr id="209" name="Google Shape;209;g2e051c578b8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450" y="1892775"/>
            <a:ext cx="12287649" cy="764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e051c578b8_0_37"/>
          <p:cNvSpPr txBox="1"/>
          <p:nvPr/>
        </p:nvSpPr>
        <p:spPr>
          <a:xfrm>
            <a:off x="14229225" y="9401250"/>
            <a:ext cx="311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Unpublished data - CardioGen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4359864-C84A-0444-5D2C-D2E479E8B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ctrTitle"/>
          </p:nvPr>
        </p:nvSpPr>
        <p:spPr>
          <a:xfrm>
            <a:off x="1000325" y="525593"/>
            <a:ext cx="162873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4603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Calibri"/>
              <a:buNone/>
            </a:pPr>
            <a:r>
              <a:rPr lang="pt-BR"/>
              <a:t>Declaração de Conflito de Interesse</a:t>
            </a: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1000125" y="3951524"/>
            <a:ext cx="16287900" cy="28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pt-BR"/>
              <a:t>Dr. Lucas Pires afirma não ter conflito</a:t>
            </a:r>
            <a:br>
              <a:rPr lang="pt-BR"/>
            </a:br>
            <a:r>
              <a:rPr lang="pt-BR"/>
              <a:t> de interesse a declarar</a:t>
            </a:r>
            <a:endParaRPr/>
          </a:p>
          <a:p>
            <a:pPr marL="0" lvl="0" indent="0" algn="ctr" rtl="0">
              <a:lnSpc>
                <a:spcPct val="153846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pt-BR" sz="2600"/>
              <a:t>Exigência da RDC Nº 96/08 da ANVISA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endParaRPr/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2874" y="1690912"/>
            <a:ext cx="6522253" cy="5152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7617511-B1E7-7835-FFEB-1525B1F63F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051c578b8_0_4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BR - </a:t>
            </a:r>
            <a:r>
              <a:rPr lang="pt-BR" dirty="0" err="1"/>
              <a:t>CardioGen</a:t>
            </a:r>
            <a:endParaRPr dirty="0"/>
          </a:p>
        </p:txBody>
      </p:sp>
      <p:pic>
        <p:nvPicPr>
          <p:cNvPr id="216" name="Google Shape;216;g2e051c578b8_0_42"/>
          <p:cNvPicPr preferRelativeResize="0"/>
          <p:nvPr/>
        </p:nvPicPr>
        <p:blipFill rotWithShape="1">
          <a:blip r:embed="rId3">
            <a:alphaModFix/>
          </a:blip>
          <a:srcRect l="1491" t="2846" r="1042"/>
          <a:stretch/>
        </p:blipFill>
        <p:spPr>
          <a:xfrm>
            <a:off x="419550" y="2097800"/>
            <a:ext cx="17528325" cy="700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e051c578b8_0_42"/>
          <p:cNvSpPr txBox="1"/>
          <p:nvPr/>
        </p:nvSpPr>
        <p:spPr>
          <a:xfrm>
            <a:off x="13659025" y="9370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Unpublished data - CardioGen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C40C05-0A5D-167A-4D10-26739E5543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2e051c578b8_0_54"/>
          <p:cNvPicPr preferRelativeResize="0"/>
          <p:nvPr/>
        </p:nvPicPr>
        <p:blipFill rotWithShape="1">
          <a:blip r:embed="rId3">
            <a:alphaModFix/>
          </a:blip>
          <a:srcRect l="11661" r="16971" b="6226"/>
          <a:stretch/>
        </p:blipFill>
        <p:spPr>
          <a:xfrm>
            <a:off x="4078225" y="0"/>
            <a:ext cx="10131556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e051c578b8_0_54"/>
          <p:cNvSpPr txBox="1"/>
          <p:nvPr/>
        </p:nvSpPr>
        <p:spPr>
          <a:xfrm>
            <a:off x="14209775" y="9292475"/>
            <a:ext cx="258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err="1">
                <a:solidFill>
                  <a:schemeClr val="dk1"/>
                </a:solidFill>
              </a:rPr>
              <a:t>Unpublished</a:t>
            </a:r>
            <a:r>
              <a:rPr lang="pt-BR" dirty="0">
                <a:solidFill>
                  <a:schemeClr val="dk1"/>
                </a:solidFill>
              </a:rPr>
              <a:t> data - </a:t>
            </a:r>
            <a:r>
              <a:rPr lang="pt-BR" dirty="0" err="1">
                <a:solidFill>
                  <a:schemeClr val="dk1"/>
                </a:solidFill>
              </a:rPr>
              <a:t>CardioGen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Google Shape;215;g2e051c578b8_0_42">
            <a:extLst>
              <a:ext uri="{FF2B5EF4-FFF2-40B4-BE49-F238E27FC236}">
                <a16:creationId xmlns:a16="http://schemas.microsoft.com/office/drawing/2014/main" id="{4263FC2A-ABB5-8DC8-B8F5-5F2FB8FE62E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BR - </a:t>
            </a:r>
            <a:r>
              <a:rPr lang="pt-BR" dirty="0" err="1"/>
              <a:t>CardioGen</a:t>
            </a:r>
            <a:endParaRPr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701C93E-7989-1882-B8E1-6BC97748FE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9C7482A-4F35-444A-809C-25629EAD1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5642"/>
              </p:ext>
            </p:extLst>
          </p:nvPr>
        </p:nvGraphicFramePr>
        <p:xfrm>
          <a:off x="0" y="2271252"/>
          <a:ext cx="18288000" cy="801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223;g2e051c578b8_0_54">
            <a:extLst>
              <a:ext uri="{FF2B5EF4-FFF2-40B4-BE49-F238E27FC236}">
                <a16:creationId xmlns:a16="http://schemas.microsoft.com/office/drawing/2014/main" id="{8DB17121-63CF-77B2-5877-D9360A2DC3A7}"/>
              </a:ext>
            </a:extLst>
          </p:cNvPr>
          <p:cNvSpPr txBox="1"/>
          <p:nvPr/>
        </p:nvSpPr>
        <p:spPr>
          <a:xfrm>
            <a:off x="15433891" y="123977"/>
            <a:ext cx="258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err="1">
                <a:solidFill>
                  <a:schemeClr val="dk1"/>
                </a:solidFill>
              </a:rPr>
              <a:t>Unpublished</a:t>
            </a:r>
            <a:r>
              <a:rPr lang="pt-BR" dirty="0">
                <a:solidFill>
                  <a:schemeClr val="dk1"/>
                </a:solidFill>
              </a:rPr>
              <a:t> data - </a:t>
            </a:r>
            <a:r>
              <a:rPr lang="pt-BR" dirty="0" err="1">
                <a:solidFill>
                  <a:schemeClr val="dk1"/>
                </a:solidFill>
              </a:rPr>
              <a:t>CardioGen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" name="Google Shape;215;g2e051c578b8_0_42">
            <a:extLst>
              <a:ext uri="{FF2B5EF4-FFF2-40B4-BE49-F238E27FC236}">
                <a16:creationId xmlns:a16="http://schemas.microsoft.com/office/drawing/2014/main" id="{213F0F88-76FB-9338-61A8-A06E548AF989}"/>
              </a:ext>
            </a:extLst>
          </p:cNvPr>
          <p:cNvSpPr txBox="1">
            <a:spLocks/>
          </p:cNvSpPr>
          <p:nvPr/>
        </p:nvSpPr>
        <p:spPr>
          <a:xfrm>
            <a:off x="727586" y="676577"/>
            <a:ext cx="11665975" cy="12161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R="0" lvl="0" algn="l" defTabSz="1371600" rtl="0" eaLnBrk="1" latinLnBrk="0" hangingPunct="1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Clr>
                <a:srgbClr val="476559"/>
              </a:buClr>
              <a:buSzPts val="7000"/>
              <a:buFont typeface="Calibri"/>
              <a:buNone/>
              <a:defRPr sz="7000" b="1" i="0" u="none" strike="noStrike" kern="1200" cap="none">
                <a:solidFill>
                  <a:srgbClr val="4765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pt-BR" dirty="0"/>
              <a:t>BR - </a:t>
            </a:r>
            <a:r>
              <a:rPr lang="pt-BR" dirty="0" err="1"/>
              <a:t>CardioGen</a:t>
            </a:r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4620A4E-8C4E-362A-A539-84A1DD215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371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024" y="1"/>
            <a:ext cx="18267977" cy="1716062"/>
            <a:chOff x="0" y="0"/>
            <a:chExt cx="4811319" cy="4519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1319" cy="451967"/>
            </a:xfrm>
            <a:custGeom>
              <a:avLst/>
              <a:gdLst/>
              <a:ahLst/>
              <a:cxnLst/>
              <a:rect l="l" t="t" r="r" b="b"/>
              <a:pathLst>
                <a:path w="4811319" h="451967">
                  <a:moveTo>
                    <a:pt x="0" y="0"/>
                  </a:moveTo>
                  <a:lnTo>
                    <a:pt x="4811319" y="0"/>
                  </a:lnTo>
                  <a:lnTo>
                    <a:pt x="4811319" y="451967"/>
                  </a:lnTo>
                  <a:lnTo>
                    <a:pt x="0" y="451967"/>
                  </a:lnTo>
                  <a:close/>
                </a:path>
              </a:pathLst>
            </a:custGeom>
            <a:solidFill>
              <a:srgbClr val="24749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4811319" cy="547217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88376" y="2484326"/>
            <a:ext cx="4921776" cy="49217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495" y="-1005495"/>
            <a:ext cx="10571930" cy="12326645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-392408">
            <a:off x="5038238" y="3270299"/>
            <a:ext cx="2882031" cy="1030326"/>
          </a:xfrm>
          <a:custGeom>
            <a:avLst/>
            <a:gdLst/>
            <a:ahLst/>
            <a:cxnLst/>
            <a:rect l="l" t="t" r="r" b="b"/>
            <a:pathLst>
              <a:path w="2882031" h="1030326">
                <a:moveTo>
                  <a:pt x="0" y="0"/>
                </a:moveTo>
                <a:lnTo>
                  <a:pt x="2882031" y="0"/>
                </a:lnTo>
                <a:lnTo>
                  <a:pt x="2882031" y="1030326"/>
                </a:lnTo>
                <a:lnTo>
                  <a:pt x="0" y="1030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61552" y="-95250"/>
            <a:ext cx="7403645" cy="1783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98"/>
              </a:lnSpc>
            </a:pPr>
            <a:r>
              <a:rPr lang="en-US" sz="4200" dirty="0">
                <a:solidFill>
                  <a:srgbClr val="FFFFFF"/>
                </a:solidFill>
                <a:latin typeface="Intro Rust"/>
              </a:rPr>
              <a:t>Dilated Cardiomyopathy</a:t>
            </a:r>
          </a:p>
          <a:p>
            <a:pPr algn="just">
              <a:lnSpc>
                <a:spcPts val="7398"/>
              </a:lnSpc>
            </a:pPr>
            <a:endParaRPr lang="en-US" sz="4200" dirty="0">
              <a:solidFill>
                <a:srgbClr val="FFFFFF"/>
              </a:solidFill>
              <a:latin typeface="Intro Rus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5067" y="2019365"/>
            <a:ext cx="3124716" cy="55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6"/>
              </a:lnSpc>
            </a:pPr>
            <a:r>
              <a:rPr lang="en-US" sz="3383" dirty="0">
                <a:solidFill>
                  <a:srgbClr val="545454"/>
                </a:solidFill>
                <a:latin typeface="Intro Rust"/>
              </a:rPr>
              <a:t>N = 718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9641" y="4166718"/>
            <a:ext cx="1727640" cy="85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645">
                <a:solidFill>
                  <a:srgbClr val="DBDDDC"/>
                </a:solidFill>
                <a:latin typeface="Intro Rust"/>
              </a:rPr>
              <a:t>Relevant variants not found</a:t>
            </a:r>
          </a:p>
          <a:p>
            <a:pPr algn="ctr">
              <a:lnSpc>
                <a:spcPts val="2304"/>
              </a:lnSpc>
              <a:spcBef>
                <a:spcPct val="0"/>
              </a:spcBef>
            </a:pPr>
            <a:r>
              <a:rPr lang="en-US" sz="1645">
                <a:solidFill>
                  <a:srgbClr val="DBDDDC"/>
                </a:solidFill>
                <a:latin typeface="Intro Rust"/>
              </a:rPr>
              <a:t>45,7%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89057" y="4262198"/>
            <a:ext cx="1811720" cy="895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89">
                <a:solidFill>
                  <a:srgbClr val="31356E"/>
                </a:solidFill>
                <a:latin typeface="Intro Rust"/>
              </a:rPr>
              <a:t>Relevant variants found</a:t>
            </a:r>
          </a:p>
          <a:p>
            <a:pPr algn="ctr">
              <a:lnSpc>
                <a:spcPts val="2366"/>
              </a:lnSpc>
              <a:spcBef>
                <a:spcPct val="0"/>
              </a:spcBef>
            </a:pPr>
            <a:r>
              <a:rPr lang="en-US" sz="1689">
                <a:solidFill>
                  <a:srgbClr val="31356E"/>
                </a:solidFill>
                <a:latin typeface="Intro Rust"/>
              </a:rPr>
              <a:t>52,5%</a:t>
            </a:r>
          </a:p>
        </p:txBody>
      </p:sp>
      <p:sp>
        <p:nvSpPr>
          <p:cNvPr id="14" name="TextBox 14"/>
          <p:cNvSpPr txBox="1"/>
          <p:nvPr/>
        </p:nvSpPr>
        <p:spPr>
          <a:xfrm rot="-306291">
            <a:off x="5011729" y="2519559"/>
            <a:ext cx="2515340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31356E"/>
                </a:solidFill>
                <a:latin typeface="Intro Rust"/>
              </a:rPr>
              <a:t>main genes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B3EE702-B7FE-48D0-8102-80CB91CFA24D}"/>
              </a:ext>
            </a:extLst>
          </p:cNvPr>
          <p:cNvGrpSpPr/>
          <p:nvPr/>
        </p:nvGrpSpPr>
        <p:grpSpPr>
          <a:xfrm>
            <a:off x="9227602" y="2151617"/>
            <a:ext cx="8375582" cy="7703895"/>
            <a:chOff x="6151734" y="1434411"/>
            <a:chExt cx="5583721" cy="5135930"/>
          </a:xfrm>
        </p:grpSpPr>
        <p:sp>
          <p:nvSpPr>
            <p:cNvPr id="15" name="TextBox 15"/>
            <p:cNvSpPr txBox="1"/>
            <p:nvPr/>
          </p:nvSpPr>
          <p:spPr>
            <a:xfrm>
              <a:off x="8173747" y="5609470"/>
              <a:ext cx="2083144" cy="651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36"/>
                </a:lnSpc>
              </a:pPr>
              <a:r>
                <a:rPr lang="en-US" sz="3383">
                  <a:solidFill>
                    <a:srgbClr val="FFFFFF"/>
                  </a:solidFill>
                  <a:latin typeface="Intro Rust"/>
                </a:rPr>
                <a:t>FLNC</a:t>
              </a:r>
            </a:p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FFFFFF"/>
                  </a:solidFill>
                  <a:latin typeface="Intro Rust"/>
                </a:rPr>
                <a:t>13%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652311" y="3553855"/>
              <a:ext cx="2083144" cy="651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36"/>
                </a:lnSpc>
              </a:pPr>
              <a:r>
                <a:rPr lang="en-US" sz="3383">
                  <a:solidFill>
                    <a:srgbClr val="FFFFFF"/>
                  </a:solidFill>
                  <a:latin typeface="Intro Rust"/>
                </a:rPr>
                <a:t>TTN</a:t>
              </a:r>
            </a:p>
            <a:p>
              <a:pPr algn="ctr">
                <a:lnSpc>
                  <a:spcPts val="3195"/>
                </a:lnSpc>
              </a:pPr>
              <a:r>
                <a:rPr lang="en-US" sz="2282">
                  <a:solidFill>
                    <a:srgbClr val="FFFFFF"/>
                  </a:solidFill>
                  <a:latin typeface="Intro Rust"/>
                </a:rPr>
                <a:t>42%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 rot="17900610">
              <a:off x="7523405" y="5934035"/>
              <a:ext cx="814751" cy="457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1"/>
                </a:lnSpc>
              </a:pPr>
              <a:r>
                <a:rPr lang="en-US" sz="2000">
                  <a:solidFill>
                    <a:srgbClr val="FFFFFF"/>
                  </a:solidFill>
                  <a:latin typeface="Intro Rust"/>
                </a:rPr>
                <a:t>BAG3</a:t>
              </a:r>
            </a:p>
            <a:p>
              <a:pPr algn="ctr">
                <a:lnSpc>
                  <a:spcPts val="2801"/>
                </a:lnSpc>
              </a:pPr>
              <a:r>
                <a:rPr lang="en-US" sz="2000">
                  <a:solidFill>
                    <a:srgbClr val="FFFFFF"/>
                  </a:solidFill>
                  <a:latin typeface="Intro Rust"/>
                </a:rPr>
                <a:t>5,1%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19211316">
              <a:off x="6877943" y="5495184"/>
              <a:ext cx="650502" cy="457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1"/>
                </a:lnSpc>
              </a:pPr>
              <a:r>
                <a:rPr lang="en-US" sz="2000">
                  <a:solidFill>
                    <a:srgbClr val="FFFFFF"/>
                  </a:solidFill>
                  <a:latin typeface="Intro Rust"/>
                </a:rPr>
                <a:t>LMNA</a:t>
              </a:r>
            </a:p>
            <a:p>
              <a:pPr algn="ctr">
                <a:lnSpc>
                  <a:spcPts val="2801"/>
                </a:lnSpc>
              </a:pPr>
              <a:r>
                <a:rPr lang="en-US" sz="2000">
                  <a:solidFill>
                    <a:srgbClr val="FFFFFF"/>
                  </a:solidFill>
                  <a:latin typeface="Intro Rust"/>
                </a:rPr>
                <a:t>5,1%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20868415">
              <a:off x="6175721" y="4282286"/>
              <a:ext cx="759631" cy="457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1"/>
                </a:lnSpc>
              </a:pPr>
              <a:r>
                <a:rPr lang="en-US" sz="2000" dirty="0">
                  <a:solidFill>
                    <a:srgbClr val="FFFFFF"/>
                  </a:solidFill>
                  <a:latin typeface="Intro Rust"/>
                </a:rPr>
                <a:t>TTR</a:t>
              </a:r>
            </a:p>
            <a:p>
              <a:pPr algn="ctr">
                <a:lnSpc>
                  <a:spcPts val="2801"/>
                </a:lnSpc>
              </a:pPr>
              <a:r>
                <a:rPr lang="en-US" sz="2000" dirty="0">
                  <a:solidFill>
                    <a:srgbClr val="FFFFFF"/>
                  </a:solidFill>
                  <a:latin typeface="Intro Rust"/>
                </a:rPr>
                <a:t>4,3%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327928">
              <a:off x="6151734" y="3653182"/>
              <a:ext cx="759631" cy="44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1">
                  <a:solidFill>
                    <a:srgbClr val="FFFFFF"/>
                  </a:solidFill>
                  <a:latin typeface="Intro Rust"/>
                </a:rPr>
                <a:t>DMD</a:t>
              </a:r>
            </a:p>
            <a:p>
              <a:pPr algn="ctr">
                <a:lnSpc>
                  <a:spcPts val="2660"/>
                </a:lnSpc>
              </a:pPr>
              <a:r>
                <a:rPr lang="en-US" sz="1901">
                  <a:solidFill>
                    <a:srgbClr val="FFFFFF"/>
                  </a:solidFill>
                  <a:latin typeface="Intro Rust"/>
                </a:rPr>
                <a:t>3,6%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 rot="1817610">
              <a:off x="6409769" y="2654644"/>
              <a:ext cx="759631" cy="44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1">
                  <a:solidFill>
                    <a:srgbClr val="FFFFFF"/>
                  </a:solidFill>
                  <a:latin typeface="Intro Rust"/>
                </a:rPr>
                <a:t>ALPK3</a:t>
              </a:r>
            </a:p>
            <a:p>
              <a:pPr algn="ctr">
                <a:lnSpc>
                  <a:spcPts val="2660"/>
                </a:lnSpc>
              </a:pPr>
              <a:r>
                <a:rPr lang="en-US" sz="1901">
                  <a:solidFill>
                    <a:srgbClr val="FFFFFF"/>
                  </a:solidFill>
                  <a:latin typeface="Intro Rust"/>
                </a:rPr>
                <a:t>2,9%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 rot="20019621">
              <a:off x="6493366" y="4916808"/>
              <a:ext cx="650502" cy="457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1"/>
                </a:lnSpc>
              </a:pPr>
              <a:r>
                <a:rPr lang="en-US" sz="2000">
                  <a:solidFill>
                    <a:srgbClr val="FFFFFF"/>
                  </a:solidFill>
                  <a:latin typeface="Intro Rust"/>
                </a:rPr>
                <a:t>TNNT2</a:t>
              </a:r>
            </a:p>
            <a:p>
              <a:pPr algn="ctr">
                <a:lnSpc>
                  <a:spcPts val="2801"/>
                </a:lnSpc>
              </a:pPr>
              <a:r>
                <a:rPr lang="en-US" sz="2000">
                  <a:solidFill>
                    <a:srgbClr val="FFFFFF"/>
                  </a:solidFill>
                  <a:latin typeface="Intro Rust"/>
                </a:rPr>
                <a:t>4,3%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 rot="917351">
              <a:off x="6272043" y="3113144"/>
              <a:ext cx="759631" cy="44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1">
                  <a:solidFill>
                    <a:srgbClr val="FFFFFF"/>
                  </a:solidFill>
                  <a:latin typeface="Intro Rust"/>
                </a:rPr>
                <a:t>RBM20</a:t>
              </a:r>
            </a:p>
            <a:p>
              <a:pPr algn="ctr">
                <a:lnSpc>
                  <a:spcPts val="2660"/>
                </a:lnSpc>
              </a:pPr>
              <a:r>
                <a:rPr lang="en-US" sz="1901">
                  <a:solidFill>
                    <a:srgbClr val="FFFFFF"/>
                  </a:solidFill>
                  <a:latin typeface="Intro Rust"/>
                </a:rPr>
                <a:t>3,6%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 rot="2153721">
              <a:off x="6652894" y="2265540"/>
              <a:ext cx="759631" cy="44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1">
                  <a:solidFill>
                    <a:srgbClr val="FFFFFF"/>
                  </a:solidFill>
                  <a:latin typeface="Intro Rust"/>
                </a:rPr>
                <a:t>DPS</a:t>
              </a:r>
            </a:p>
            <a:p>
              <a:pPr algn="ctr">
                <a:lnSpc>
                  <a:spcPts val="2660"/>
                </a:lnSpc>
              </a:pPr>
              <a:r>
                <a:rPr lang="en-US" sz="1901">
                  <a:solidFill>
                    <a:srgbClr val="FFFFFF"/>
                  </a:solidFill>
                  <a:latin typeface="Intro Rust"/>
                </a:rPr>
                <a:t>2,9%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 rot="2931177">
              <a:off x="6991451" y="1907788"/>
              <a:ext cx="759631" cy="44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1">
                  <a:solidFill>
                    <a:srgbClr val="FFFFFF"/>
                  </a:solidFill>
                  <a:latin typeface="Intro Rust"/>
                </a:rPr>
                <a:t>NEXN</a:t>
              </a:r>
            </a:p>
            <a:p>
              <a:pPr algn="ctr">
                <a:lnSpc>
                  <a:spcPts val="2660"/>
                </a:lnSpc>
              </a:pPr>
              <a:r>
                <a:rPr lang="en-US" sz="1901">
                  <a:solidFill>
                    <a:srgbClr val="FFFFFF"/>
                  </a:solidFill>
                  <a:latin typeface="Intro Rust"/>
                </a:rPr>
                <a:t>2,9%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 rot="3401455">
              <a:off x="7338783" y="1593739"/>
              <a:ext cx="759631" cy="44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1" dirty="0">
                  <a:solidFill>
                    <a:srgbClr val="FFFFFF"/>
                  </a:solidFill>
                  <a:latin typeface="Intro Rust"/>
                </a:rPr>
                <a:t>PKP2</a:t>
              </a:r>
            </a:p>
            <a:p>
              <a:pPr algn="ctr">
                <a:lnSpc>
                  <a:spcPts val="2660"/>
                </a:lnSpc>
              </a:pPr>
              <a:r>
                <a:rPr lang="en-US" sz="1901" dirty="0">
                  <a:solidFill>
                    <a:srgbClr val="FFFFFF"/>
                  </a:solidFill>
                  <a:latin typeface="Intro Rust"/>
                </a:rPr>
                <a:t>2,9%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E67A5CC8-FD2A-42F3-99E7-3AD7D373F0D3}"/>
              </a:ext>
            </a:extLst>
          </p:cNvPr>
          <p:cNvGrpSpPr/>
          <p:nvPr/>
        </p:nvGrpSpPr>
        <p:grpSpPr>
          <a:xfrm>
            <a:off x="3212213" y="6053651"/>
            <a:ext cx="6063780" cy="3988065"/>
            <a:chOff x="2917501" y="6259048"/>
            <a:chExt cx="6835728" cy="439253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7501" y="6259048"/>
              <a:ext cx="6835728" cy="4392530"/>
            </a:xfrm>
            <a:prstGeom prst="rect">
              <a:avLst/>
            </a:prstGeom>
          </p:spPr>
        </p:pic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DB1603DD-6846-4D1A-9BBA-E6A3D0E2D53B}"/>
                </a:ext>
              </a:extLst>
            </p:cNvPr>
            <p:cNvSpPr txBox="1"/>
            <p:nvPr/>
          </p:nvSpPr>
          <p:spPr>
            <a:xfrm>
              <a:off x="5503243" y="6547957"/>
              <a:ext cx="1656703" cy="7118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1" dirty="0" err="1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Pathogenic</a:t>
              </a:r>
              <a:endParaRPr lang="pt-BR" sz="1800" b="1" dirty="0">
                <a:solidFill>
                  <a:srgbClr val="002060"/>
                </a:solidFill>
                <a:latin typeface="Intro Rust" panose="020B0604020202020204" charset="0"/>
                <a:cs typeface="Intro Rust" panose="020B0604020202020204" charset="0"/>
              </a:endParaRPr>
            </a:p>
            <a:p>
              <a:pPr algn="ctr"/>
              <a:r>
                <a:rPr lang="pt-BR" sz="1800" b="1" dirty="0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7.8%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B8A9DCB7-7A91-45EC-BD61-7C708DF44EE6}"/>
                </a:ext>
              </a:extLst>
            </p:cNvPr>
            <p:cNvSpPr txBox="1"/>
            <p:nvPr/>
          </p:nvSpPr>
          <p:spPr>
            <a:xfrm>
              <a:off x="6950878" y="8591645"/>
              <a:ext cx="2505581" cy="7118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1" dirty="0" err="1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Likely</a:t>
              </a:r>
              <a:r>
                <a:rPr lang="pt-BR" sz="1800" b="1" dirty="0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 </a:t>
              </a:r>
              <a:r>
                <a:rPr lang="pt-BR" sz="1800" b="1" dirty="0" err="1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Pathogenic</a:t>
              </a:r>
              <a:endParaRPr lang="pt-BR" sz="1800" b="1" dirty="0">
                <a:solidFill>
                  <a:srgbClr val="002060"/>
                </a:solidFill>
                <a:latin typeface="Intro Rust" panose="020B0604020202020204" charset="0"/>
                <a:cs typeface="Intro Rust" panose="020B0604020202020204" charset="0"/>
              </a:endParaRPr>
            </a:p>
            <a:p>
              <a:pPr algn="ctr"/>
              <a:r>
                <a:rPr lang="pt-BR" sz="1800" b="1" dirty="0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12%</a:t>
              </a:r>
              <a:endParaRPr lang="en-US" sz="1800" b="1" dirty="0">
                <a:latin typeface="Intro Rust" panose="020B0604020202020204" charset="0"/>
                <a:cs typeface="Intro Rust" panose="020B0604020202020204" charset="0"/>
              </a:endParaRP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6B998F5-D7F5-40C2-AF70-33EB5C539CA0}"/>
                </a:ext>
              </a:extLst>
            </p:cNvPr>
            <p:cNvSpPr txBox="1"/>
            <p:nvPr/>
          </p:nvSpPr>
          <p:spPr>
            <a:xfrm>
              <a:off x="3173776" y="8876275"/>
              <a:ext cx="945460" cy="71188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800" b="1" dirty="0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VUS</a:t>
              </a:r>
            </a:p>
            <a:p>
              <a:pPr algn="ctr"/>
              <a:r>
                <a:rPr lang="pt-BR" sz="1800" b="1" dirty="0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32.6%</a:t>
              </a:r>
              <a:endParaRPr lang="en-US" sz="1800" b="1" dirty="0">
                <a:latin typeface="Intro Rust" panose="020B0604020202020204" charset="0"/>
                <a:cs typeface="Intro Rust" panose="020B0604020202020204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3510416">
            <a:off x="4649554" y="5070976"/>
            <a:ext cx="2002697" cy="715964"/>
          </a:xfrm>
          <a:custGeom>
            <a:avLst/>
            <a:gdLst/>
            <a:ahLst/>
            <a:cxnLst/>
            <a:rect l="l" t="t" r="r" b="b"/>
            <a:pathLst>
              <a:path w="2002697" h="715964">
                <a:moveTo>
                  <a:pt x="0" y="0"/>
                </a:moveTo>
                <a:lnTo>
                  <a:pt x="2002696" y="0"/>
                </a:lnTo>
                <a:lnTo>
                  <a:pt x="2002696" y="715964"/>
                </a:lnTo>
                <a:lnTo>
                  <a:pt x="0" y="715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Espaço Reservado para Número de Slide 32">
            <a:extLst>
              <a:ext uri="{FF2B5EF4-FFF2-40B4-BE49-F238E27FC236}">
                <a16:creationId xmlns:a16="http://schemas.microsoft.com/office/drawing/2014/main" id="{2D605B20-64A2-3F0B-C80F-FF675720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122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6A5C1EB-3BCA-44B4-9186-7C2B8297BD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03173"/>
              </p:ext>
            </p:extLst>
          </p:nvPr>
        </p:nvGraphicFramePr>
        <p:xfrm>
          <a:off x="0" y="2286000"/>
          <a:ext cx="18287999" cy="80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oogle Shape;223;g2e051c578b8_0_54">
            <a:extLst>
              <a:ext uri="{FF2B5EF4-FFF2-40B4-BE49-F238E27FC236}">
                <a16:creationId xmlns:a16="http://schemas.microsoft.com/office/drawing/2014/main" id="{86E818D3-5F6C-F905-93FC-0A4FC5EE75F2}"/>
              </a:ext>
            </a:extLst>
          </p:cNvPr>
          <p:cNvSpPr txBox="1"/>
          <p:nvPr/>
        </p:nvSpPr>
        <p:spPr>
          <a:xfrm>
            <a:off x="15433891" y="123977"/>
            <a:ext cx="258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err="1">
                <a:solidFill>
                  <a:schemeClr val="dk1"/>
                </a:solidFill>
              </a:rPr>
              <a:t>Unpublished</a:t>
            </a:r>
            <a:r>
              <a:rPr lang="pt-BR" dirty="0">
                <a:solidFill>
                  <a:schemeClr val="dk1"/>
                </a:solidFill>
              </a:rPr>
              <a:t> data - </a:t>
            </a:r>
            <a:r>
              <a:rPr lang="pt-BR" dirty="0" err="1">
                <a:solidFill>
                  <a:schemeClr val="dk1"/>
                </a:solidFill>
              </a:rPr>
              <a:t>CardioGen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" name="Google Shape;215;g2e051c578b8_0_42">
            <a:extLst>
              <a:ext uri="{FF2B5EF4-FFF2-40B4-BE49-F238E27FC236}">
                <a16:creationId xmlns:a16="http://schemas.microsoft.com/office/drawing/2014/main" id="{16190475-E4B1-3BC6-6804-DF93AE22ADF5}"/>
              </a:ext>
            </a:extLst>
          </p:cNvPr>
          <p:cNvSpPr txBox="1">
            <a:spLocks/>
          </p:cNvSpPr>
          <p:nvPr/>
        </p:nvSpPr>
        <p:spPr>
          <a:xfrm>
            <a:off x="727586" y="676577"/>
            <a:ext cx="11665975" cy="12161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R="0" lvl="0" algn="l" defTabSz="1371600" rtl="0" eaLnBrk="1" latinLnBrk="0" hangingPunct="1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Clr>
                <a:srgbClr val="476559"/>
              </a:buClr>
              <a:buSzPts val="7000"/>
              <a:buFont typeface="Calibri"/>
              <a:buNone/>
              <a:defRPr sz="7000" b="1" i="0" u="none" strike="noStrike" kern="1200" cap="none">
                <a:solidFill>
                  <a:srgbClr val="4765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pt-BR"/>
              <a:t>BR - CardioGen</a:t>
            </a:r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0163D12-95FE-F39B-CE3A-9FB37A118D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653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-1"/>
            <a:ext cx="18288000" cy="1584123"/>
            <a:chOff x="0" y="0"/>
            <a:chExt cx="5188174" cy="4519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8174" cy="451967"/>
            </a:xfrm>
            <a:custGeom>
              <a:avLst/>
              <a:gdLst/>
              <a:ahLst/>
              <a:cxnLst/>
              <a:rect l="l" t="t" r="r" b="b"/>
              <a:pathLst>
                <a:path w="5188174" h="451967">
                  <a:moveTo>
                    <a:pt x="0" y="0"/>
                  </a:moveTo>
                  <a:lnTo>
                    <a:pt x="5188174" y="0"/>
                  </a:lnTo>
                  <a:lnTo>
                    <a:pt x="5188174" y="451967"/>
                  </a:lnTo>
                  <a:lnTo>
                    <a:pt x="0" y="451967"/>
                  </a:lnTo>
                  <a:close/>
                </a:path>
              </a:pathLst>
            </a:custGeom>
            <a:solidFill>
              <a:srgbClr val="89527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188174" cy="547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6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061299">
            <a:off x="89644" y="2405424"/>
            <a:ext cx="4921776" cy="49217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170" y="-829211"/>
            <a:ext cx="10535353" cy="12107189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 rot="3510416">
            <a:off x="4649552" y="5070974"/>
            <a:ext cx="2002697" cy="715964"/>
          </a:xfrm>
          <a:custGeom>
            <a:avLst/>
            <a:gdLst/>
            <a:ahLst/>
            <a:cxnLst/>
            <a:rect l="l" t="t" r="r" b="b"/>
            <a:pathLst>
              <a:path w="2002697" h="715964">
                <a:moveTo>
                  <a:pt x="0" y="0"/>
                </a:moveTo>
                <a:lnTo>
                  <a:pt x="2002696" y="0"/>
                </a:lnTo>
                <a:lnTo>
                  <a:pt x="2002696" y="715964"/>
                </a:lnTo>
                <a:lnTo>
                  <a:pt x="0" y="715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rot="-392408">
            <a:off x="5038237" y="3270298"/>
            <a:ext cx="2882031" cy="1030326"/>
          </a:xfrm>
          <a:custGeom>
            <a:avLst/>
            <a:gdLst/>
            <a:ahLst/>
            <a:cxnLst/>
            <a:rect l="l" t="t" r="r" b="b"/>
            <a:pathLst>
              <a:path w="2882031" h="1030326">
                <a:moveTo>
                  <a:pt x="0" y="0"/>
                </a:moveTo>
                <a:lnTo>
                  <a:pt x="2882031" y="0"/>
                </a:lnTo>
                <a:lnTo>
                  <a:pt x="2882031" y="1030326"/>
                </a:lnTo>
                <a:lnTo>
                  <a:pt x="0" y="1030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361994" y="239021"/>
            <a:ext cx="7403644" cy="984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37"/>
              </a:lnSpc>
            </a:pPr>
            <a:r>
              <a:rPr lang="en-US" sz="3600" dirty="0">
                <a:solidFill>
                  <a:srgbClr val="FFFFFF"/>
                </a:solidFill>
                <a:latin typeface="Intro Rust"/>
              </a:rPr>
              <a:t>ARRHYTHMIAS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5066" y="2019364"/>
            <a:ext cx="3124716" cy="550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5"/>
              </a:lnSpc>
            </a:pPr>
            <a:r>
              <a:rPr lang="en-US" sz="3382" dirty="0">
                <a:solidFill>
                  <a:srgbClr val="545454"/>
                </a:solidFill>
                <a:latin typeface="Intro Rust"/>
              </a:rPr>
              <a:t>N = 282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7857" y="4525001"/>
            <a:ext cx="1727640" cy="85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600" dirty="0">
                <a:solidFill>
                  <a:srgbClr val="DBDDDC"/>
                </a:solidFill>
                <a:latin typeface="Intro Rust"/>
              </a:rPr>
              <a:t>Relevant variants not found</a:t>
            </a:r>
          </a:p>
          <a:p>
            <a:pPr algn="ctr">
              <a:lnSpc>
                <a:spcPts val="2304"/>
              </a:lnSpc>
              <a:spcBef>
                <a:spcPct val="0"/>
              </a:spcBef>
            </a:pPr>
            <a:r>
              <a:rPr lang="en-US" sz="1600" dirty="0">
                <a:solidFill>
                  <a:srgbClr val="DBDDDC"/>
                </a:solidFill>
                <a:latin typeface="Intro Rust"/>
              </a:rPr>
              <a:t>36.2%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59411" y="4525001"/>
            <a:ext cx="1811719" cy="58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5"/>
              </a:lnSpc>
            </a:pPr>
            <a:r>
              <a:rPr lang="en-US" sz="1600" dirty="0">
                <a:solidFill>
                  <a:srgbClr val="31356E"/>
                </a:solidFill>
                <a:latin typeface="Intro Rust"/>
              </a:rPr>
              <a:t>Relevant variants</a:t>
            </a:r>
          </a:p>
          <a:p>
            <a:pPr algn="ctr">
              <a:lnSpc>
                <a:spcPts val="2365"/>
              </a:lnSpc>
              <a:spcBef>
                <a:spcPct val="0"/>
              </a:spcBef>
            </a:pPr>
            <a:r>
              <a:rPr lang="en-US" sz="1600" dirty="0">
                <a:solidFill>
                  <a:srgbClr val="31356E"/>
                </a:solidFill>
                <a:latin typeface="Intro Rust"/>
              </a:rPr>
              <a:t>63.8%</a:t>
            </a:r>
          </a:p>
        </p:txBody>
      </p:sp>
      <p:sp>
        <p:nvSpPr>
          <p:cNvPr id="14" name="TextBox 14"/>
          <p:cNvSpPr txBox="1"/>
          <p:nvPr/>
        </p:nvSpPr>
        <p:spPr>
          <a:xfrm rot="-306291">
            <a:off x="5011728" y="2454493"/>
            <a:ext cx="2515339" cy="75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31356E"/>
                </a:solidFill>
                <a:latin typeface="Intro Rust"/>
              </a:rPr>
              <a:t>main genes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438819" y="8427223"/>
            <a:ext cx="3124716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CASQ2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6,7%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01701" y="3428408"/>
            <a:ext cx="3124716" cy="99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5"/>
              </a:lnSpc>
            </a:pPr>
            <a:r>
              <a:rPr lang="en-US" sz="3382">
                <a:solidFill>
                  <a:srgbClr val="FFFFFF"/>
                </a:solidFill>
                <a:latin typeface="Intro Rust"/>
              </a:rPr>
              <a:t>SCN5A</a:t>
            </a:r>
          </a:p>
          <a:p>
            <a:pPr algn="ctr">
              <a:lnSpc>
                <a:spcPts val="3195"/>
              </a:lnSpc>
            </a:pPr>
            <a:r>
              <a:rPr lang="en-US" sz="2282">
                <a:solidFill>
                  <a:srgbClr val="FFFFFF"/>
                </a:solidFill>
                <a:latin typeface="Intro Rust"/>
              </a:rPr>
              <a:t>23,3%</a:t>
            </a:r>
          </a:p>
        </p:txBody>
      </p:sp>
      <p:sp>
        <p:nvSpPr>
          <p:cNvPr id="17" name="TextBox 17"/>
          <p:cNvSpPr txBox="1"/>
          <p:nvPr/>
        </p:nvSpPr>
        <p:spPr>
          <a:xfrm rot="321576">
            <a:off x="11120346" y="8400140"/>
            <a:ext cx="1222126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Intro Rust"/>
              </a:rPr>
              <a:t>LMNA</a:t>
            </a: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Intro Rust"/>
              </a:rPr>
              <a:t>6,7%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33197" y="5595811"/>
            <a:ext cx="975753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KCNJ23,3%</a:t>
            </a:r>
          </a:p>
        </p:txBody>
      </p:sp>
      <p:sp>
        <p:nvSpPr>
          <p:cNvPr id="19" name="TextBox 19"/>
          <p:cNvSpPr txBox="1"/>
          <p:nvPr/>
        </p:nvSpPr>
        <p:spPr>
          <a:xfrm rot="813233">
            <a:off x="9655357" y="4868784"/>
            <a:ext cx="1139447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PRKAG2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3,3%</a:t>
            </a:r>
          </a:p>
        </p:txBody>
      </p:sp>
      <p:sp>
        <p:nvSpPr>
          <p:cNvPr id="20" name="TextBox 20"/>
          <p:cNvSpPr txBox="1"/>
          <p:nvPr/>
        </p:nvSpPr>
        <p:spPr>
          <a:xfrm rot="1535351">
            <a:off x="9793397" y="4138598"/>
            <a:ext cx="1139447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Intro Rust"/>
              </a:rPr>
              <a:t>RYR2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Intro Rust"/>
              </a:rPr>
              <a:t>3,3%</a:t>
            </a:r>
          </a:p>
        </p:txBody>
      </p:sp>
      <p:sp>
        <p:nvSpPr>
          <p:cNvPr id="21" name="TextBox 21"/>
          <p:cNvSpPr txBox="1"/>
          <p:nvPr/>
        </p:nvSpPr>
        <p:spPr>
          <a:xfrm rot="2032195">
            <a:off x="10144446" y="3406317"/>
            <a:ext cx="1139447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Intro Rust"/>
              </a:rPr>
              <a:t>TTN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Intro Rust"/>
              </a:rPr>
              <a:t>3,3%</a:t>
            </a:r>
          </a:p>
        </p:txBody>
      </p:sp>
      <p:sp>
        <p:nvSpPr>
          <p:cNvPr id="22" name="Freeform 22"/>
          <p:cNvSpPr/>
          <p:nvPr/>
        </p:nvSpPr>
        <p:spPr>
          <a:xfrm>
            <a:off x="71672" y="9171954"/>
            <a:ext cx="1135939" cy="1115046"/>
          </a:xfrm>
          <a:custGeom>
            <a:avLst/>
            <a:gdLst/>
            <a:ahLst/>
            <a:cxnLst/>
            <a:rect l="l" t="t" r="r" b="b"/>
            <a:pathLst>
              <a:path w="1135939" h="1115046">
                <a:moveTo>
                  <a:pt x="0" y="0"/>
                </a:moveTo>
                <a:lnTo>
                  <a:pt x="1135939" y="0"/>
                </a:lnTo>
                <a:lnTo>
                  <a:pt x="1135939" y="1115046"/>
                </a:lnTo>
                <a:lnTo>
                  <a:pt x="0" y="11150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265" b="-22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23"/>
          <p:cNvSpPr txBox="1"/>
          <p:nvPr/>
        </p:nvSpPr>
        <p:spPr>
          <a:xfrm rot="144326">
            <a:off x="13032406" y="9056878"/>
            <a:ext cx="3124716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FLNC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6,7%</a:t>
            </a:r>
          </a:p>
        </p:txBody>
      </p:sp>
      <p:sp>
        <p:nvSpPr>
          <p:cNvPr id="24" name="TextBox 24"/>
          <p:cNvSpPr txBox="1"/>
          <p:nvPr/>
        </p:nvSpPr>
        <p:spPr>
          <a:xfrm rot="-935022">
            <a:off x="9571904" y="6389891"/>
            <a:ext cx="1222126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DSG2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3,3%</a:t>
            </a:r>
          </a:p>
        </p:txBody>
      </p:sp>
      <p:sp>
        <p:nvSpPr>
          <p:cNvPr id="25" name="TextBox 25"/>
          <p:cNvSpPr txBox="1"/>
          <p:nvPr/>
        </p:nvSpPr>
        <p:spPr>
          <a:xfrm rot="-1943271">
            <a:off x="10065976" y="7660903"/>
            <a:ext cx="1842721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CACNA1C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3,3%</a:t>
            </a:r>
          </a:p>
        </p:txBody>
      </p:sp>
      <p:sp>
        <p:nvSpPr>
          <p:cNvPr id="26" name="TextBox 26"/>
          <p:cNvSpPr txBox="1"/>
          <p:nvPr/>
        </p:nvSpPr>
        <p:spPr>
          <a:xfrm rot="-1160851">
            <a:off x="9772209" y="7101861"/>
            <a:ext cx="1221478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DES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3,3%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276997" y="6267549"/>
            <a:ext cx="3124716" cy="99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5"/>
              </a:lnSpc>
            </a:pPr>
            <a:r>
              <a:rPr lang="en-US" sz="3382">
                <a:solidFill>
                  <a:srgbClr val="FFFFFF"/>
                </a:solidFill>
                <a:latin typeface="Intro Rust"/>
              </a:rPr>
              <a:t>KCNH2</a:t>
            </a:r>
          </a:p>
          <a:p>
            <a:pPr algn="ctr">
              <a:lnSpc>
                <a:spcPts val="3195"/>
              </a:lnSpc>
            </a:pPr>
            <a:r>
              <a:rPr lang="en-US" sz="2282">
                <a:solidFill>
                  <a:srgbClr val="FFFFFF"/>
                </a:solidFill>
                <a:latin typeface="Intro Rust"/>
              </a:rPr>
              <a:t>13,3%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519010" y="9181479"/>
            <a:ext cx="3124716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KCNQ1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Intro Rust"/>
              </a:rPr>
              <a:t>6,7%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C47B56A4-500A-417E-A82F-5266260327BB}"/>
              </a:ext>
            </a:extLst>
          </p:cNvPr>
          <p:cNvGrpSpPr/>
          <p:nvPr/>
        </p:nvGrpSpPr>
        <p:grpSpPr>
          <a:xfrm>
            <a:off x="1778819" y="6112899"/>
            <a:ext cx="7631845" cy="4658898"/>
            <a:chOff x="1778819" y="6112899"/>
            <a:chExt cx="7631845" cy="465889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78819" y="6112899"/>
              <a:ext cx="7631845" cy="4658898"/>
            </a:xfrm>
            <a:prstGeom prst="rect">
              <a:avLst/>
            </a:prstGeom>
          </p:spPr>
        </p:pic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57180C4C-9188-492D-85D8-43282FB190B6}"/>
                </a:ext>
              </a:extLst>
            </p:cNvPr>
            <p:cNvSpPr txBox="1"/>
            <p:nvPr/>
          </p:nvSpPr>
          <p:spPr>
            <a:xfrm>
              <a:off x="4454458" y="6617180"/>
              <a:ext cx="22265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err="1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Pathogenic</a:t>
              </a:r>
              <a:endParaRPr lang="pt-BR" sz="2000" b="1" dirty="0">
                <a:solidFill>
                  <a:srgbClr val="002060"/>
                </a:solidFill>
                <a:latin typeface="Intro Rust" panose="020B0604020202020204" charset="0"/>
                <a:cs typeface="Intro Rust" panose="020B0604020202020204" charset="0"/>
              </a:endParaRPr>
            </a:p>
            <a:p>
              <a:pPr algn="ctr"/>
              <a:r>
                <a:rPr lang="pt-BR" sz="2000" b="1" dirty="0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9.9%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FEC0D95-8EC9-4C34-AEB9-37576941C1BA}"/>
                </a:ext>
              </a:extLst>
            </p:cNvPr>
            <p:cNvSpPr txBox="1"/>
            <p:nvPr/>
          </p:nvSpPr>
          <p:spPr>
            <a:xfrm>
              <a:off x="1978261" y="9285903"/>
              <a:ext cx="131288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VUS</a:t>
              </a:r>
            </a:p>
            <a:p>
              <a:pPr algn="ctr"/>
              <a:r>
                <a:rPr lang="pt-BR" sz="2000" b="1" dirty="0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30%</a:t>
              </a:r>
              <a:endParaRPr lang="en-US" sz="2000" b="1" dirty="0">
                <a:latin typeface="Intro Rust" panose="020B0604020202020204" charset="0"/>
                <a:cs typeface="Intro Rust" panose="020B0604020202020204" charset="0"/>
              </a:endParaRP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F03805DF-F9D8-44C8-8DC8-F0C5C4AF5F91}"/>
                </a:ext>
              </a:extLst>
            </p:cNvPr>
            <p:cNvSpPr txBox="1"/>
            <p:nvPr/>
          </p:nvSpPr>
          <p:spPr>
            <a:xfrm>
              <a:off x="5932715" y="8546415"/>
              <a:ext cx="309128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err="1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Likely</a:t>
              </a:r>
              <a:r>
                <a:rPr lang="pt-BR" sz="2000" b="1" dirty="0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 </a:t>
              </a:r>
              <a:r>
                <a:rPr lang="pt-BR" sz="2000" b="1" dirty="0" err="1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Pathogenic</a:t>
              </a:r>
              <a:endParaRPr lang="pt-BR" sz="2000" b="1" dirty="0">
                <a:solidFill>
                  <a:srgbClr val="002060"/>
                </a:solidFill>
                <a:latin typeface="Intro Rust" panose="020B0604020202020204" charset="0"/>
                <a:cs typeface="Intro Rust" panose="020B0604020202020204" charset="0"/>
              </a:endParaRPr>
            </a:p>
            <a:p>
              <a:pPr algn="ctr"/>
              <a:r>
                <a:rPr lang="pt-BR" sz="2000" b="1" dirty="0">
                  <a:solidFill>
                    <a:srgbClr val="002060"/>
                  </a:solidFill>
                  <a:latin typeface="Intro Rust" panose="020B0604020202020204" charset="0"/>
                  <a:cs typeface="Intro Rust" panose="020B0604020202020204" charset="0"/>
                </a:rPr>
                <a:t>12.6%</a:t>
              </a:r>
              <a:endParaRPr lang="en-US" sz="2000" b="1" dirty="0">
                <a:latin typeface="Intro Rust" panose="020B0604020202020204" charset="0"/>
                <a:cs typeface="Intro Rust" panose="020B0604020202020204" charset="0"/>
              </a:endParaRPr>
            </a:p>
          </p:txBody>
        </p:sp>
      </p:grpSp>
      <p:sp>
        <p:nvSpPr>
          <p:cNvPr id="34" name="Espaço Reservado para Número de Slide 33">
            <a:extLst>
              <a:ext uri="{FF2B5EF4-FFF2-40B4-BE49-F238E27FC236}">
                <a16:creationId xmlns:a16="http://schemas.microsoft.com/office/drawing/2014/main" id="{FF6B0208-2E4E-B51F-CC6C-D24EBB75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0dc34a794b_0_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Visão geral - óbitos</a:t>
            </a:r>
            <a:endParaRPr/>
          </a:p>
        </p:txBody>
      </p:sp>
      <p:sp>
        <p:nvSpPr>
          <p:cNvPr id="229" name="Google Shape;229;g20dc34a794b_0_4"/>
          <p:cNvSpPr/>
          <p:nvPr/>
        </p:nvSpPr>
        <p:spPr>
          <a:xfrm>
            <a:off x="1705150" y="1901913"/>
            <a:ext cx="2144400" cy="1221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125 óbitos</a:t>
            </a:r>
            <a:endParaRPr sz="2100"/>
          </a:p>
        </p:txBody>
      </p:sp>
      <p:sp>
        <p:nvSpPr>
          <p:cNvPr id="230" name="Google Shape;230;g20dc34a794b_0_4"/>
          <p:cNvSpPr/>
          <p:nvPr/>
        </p:nvSpPr>
        <p:spPr>
          <a:xfrm>
            <a:off x="1705175" y="3439176"/>
            <a:ext cx="2144400" cy="1221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118 casos com resultado</a:t>
            </a:r>
            <a:endParaRPr sz="2100"/>
          </a:p>
        </p:txBody>
      </p:sp>
      <p:sp>
        <p:nvSpPr>
          <p:cNvPr id="231" name="Google Shape;231;g20dc34a794b_0_4"/>
          <p:cNvSpPr/>
          <p:nvPr/>
        </p:nvSpPr>
        <p:spPr>
          <a:xfrm>
            <a:off x="1705175" y="6492351"/>
            <a:ext cx="2144400" cy="1221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64 familiares testados</a:t>
            </a:r>
            <a:endParaRPr sz="2100"/>
          </a:p>
        </p:txBody>
      </p:sp>
      <p:cxnSp>
        <p:nvCxnSpPr>
          <p:cNvPr id="232" name="Google Shape;232;g20dc34a794b_0_4"/>
          <p:cNvCxnSpPr>
            <a:stCxn id="229" idx="2"/>
            <a:endCxn id="230" idx="0"/>
          </p:cNvCxnSpPr>
          <p:nvPr/>
        </p:nvCxnSpPr>
        <p:spPr>
          <a:xfrm>
            <a:off x="2777350" y="3123813"/>
            <a:ext cx="0" cy="315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g20dc34a794b_0_4"/>
          <p:cNvCxnSpPr>
            <a:stCxn id="230" idx="2"/>
            <a:endCxn id="234" idx="0"/>
          </p:cNvCxnSpPr>
          <p:nvPr/>
        </p:nvCxnSpPr>
        <p:spPr>
          <a:xfrm flipH="1">
            <a:off x="2761475" y="4661076"/>
            <a:ext cx="15900" cy="304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5" name="Google Shape;235;g20dc34a794b_0_4"/>
          <p:cNvSpPr/>
          <p:nvPr/>
        </p:nvSpPr>
        <p:spPr>
          <a:xfrm>
            <a:off x="1705175" y="8019425"/>
            <a:ext cx="2144400" cy="156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29 </a:t>
            </a:r>
            <a:r>
              <a:rPr lang="pt-BR" sz="2100">
                <a:solidFill>
                  <a:schemeClr val="dk1"/>
                </a:solidFill>
              </a:rPr>
              <a:t>(45%) </a:t>
            </a:r>
            <a:r>
              <a:rPr lang="pt-BR" sz="2100"/>
              <a:t>variante genética identificada</a:t>
            </a:r>
            <a:endParaRPr sz="2100"/>
          </a:p>
        </p:txBody>
      </p:sp>
      <p:cxnSp>
        <p:nvCxnSpPr>
          <p:cNvPr id="236" name="Google Shape;236;g20dc34a794b_0_4"/>
          <p:cNvCxnSpPr>
            <a:stCxn id="231" idx="2"/>
            <a:endCxn id="235" idx="0"/>
          </p:cNvCxnSpPr>
          <p:nvPr/>
        </p:nvCxnSpPr>
        <p:spPr>
          <a:xfrm>
            <a:off x="2777375" y="7714251"/>
            <a:ext cx="0" cy="30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" name="Google Shape;237;g20dc34a794b_0_4"/>
          <p:cNvSpPr txBox="1"/>
          <p:nvPr/>
        </p:nvSpPr>
        <p:spPr>
          <a:xfrm>
            <a:off x="13949500" y="9353525"/>
            <a:ext cx="293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Unpublished</a:t>
            </a:r>
            <a:r>
              <a:rPr lang="pt-BR" dirty="0"/>
              <a:t> data - </a:t>
            </a:r>
            <a:r>
              <a:rPr lang="pt-BR" dirty="0" err="1"/>
              <a:t>Cardiogen</a:t>
            </a:r>
            <a:endParaRPr dirty="0"/>
          </a:p>
        </p:txBody>
      </p:sp>
      <p:sp>
        <p:nvSpPr>
          <p:cNvPr id="238" name="Google Shape;238;g20dc34a794b_0_4"/>
          <p:cNvSpPr/>
          <p:nvPr/>
        </p:nvSpPr>
        <p:spPr>
          <a:xfrm rot="2196333">
            <a:off x="3869836" y="3387917"/>
            <a:ext cx="3108153" cy="7305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g20dc34a794b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252" y="2292052"/>
            <a:ext cx="10842124" cy="696993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0dc34a794b_0_4"/>
          <p:cNvSpPr/>
          <p:nvPr/>
        </p:nvSpPr>
        <p:spPr>
          <a:xfrm>
            <a:off x="1689400" y="4965276"/>
            <a:ext cx="2144400" cy="1221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</a:rPr>
              <a:t>39 casos segregados</a:t>
            </a:r>
            <a:endParaRPr sz="2100"/>
          </a:p>
        </p:txBody>
      </p:sp>
      <p:cxnSp>
        <p:nvCxnSpPr>
          <p:cNvPr id="240" name="Google Shape;240;g20dc34a794b_0_4"/>
          <p:cNvCxnSpPr>
            <a:stCxn id="234" idx="2"/>
            <a:endCxn id="231" idx="0"/>
          </p:cNvCxnSpPr>
          <p:nvPr/>
        </p:nvCxnSpPr>
        <p:spPr>
          <a:xfrm>
            <a:off x="2761600" y="6187176"/>
            <a:ext cx="15900" cy="30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39050B9-AF7E-488A-FC6B-E7EC3633CE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26</a:t>
            </a:fld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0ca48bd33_0_2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Visão geral - óbitos</a:t>
            </a:r>
            <a:endParaRPr/>
          </a:p>
        </p:txBody>
      </p:sp>
      <p:sp>
        <p:nvSpPr>
          <p:cNvPr id="246" name="Google Shape;246;g2e0ca48bd33_0_27"/>
          <p:cNvSpPr txBox="1"/>
          <p:nvPr/>
        </p:nvSpPr>
        <p:spPr>
          <a:xfrm>
            <a:off x="14031975" y="9214775"/>
            <a:ext cx="261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Unpublished data - Cardiogen</a:t>
            </a:r>
            <a:endParaRPr/>
          </a:p>
        </p:txBody>
      </p:sp>
      <p:pic>
        <p:nvPicPr>
          <p:cNvPr id="247" name="Google Shape;247;g2e0ca48bd33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025" y="1915802"/>
            <a:ext cx="11791950" cy="7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e0ca48bd33_0_27"/>
          <p:cNvSpPr txBox="1"/>
          <p:nvPr/>
        </p:nvSpPr>
        <p:spPr>
          <a:xfrm>
            <a:off x="310800" y="2346425"/>
            <a:ext cx="3248100" cy="10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n= 118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positividade 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 óbitos = 35% 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546B79-B76D-3EFB-8279-22B569DA96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27</a:t>
            </a:fld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0dc81f8232_0_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Take Home messages</a:t>
            </a:r>
            <a:endParaRPr/>
          </a:p>
        </p:txBody>
      </p:sp>
      <p:sp>
        <p:nvSpPr>
          <p:cNvPr id="268" name="Google Shape;268;g20dc81f8232_0_0"/>
          <p:cNvSpPr txBox="1">
            <a:spLocks noGrp="1"/>
          </p:cNvSpPr>
          <p:nvPr>
            <p:ph type="body" idx="1"/>
          </p:nvPr>
        </p:nvSpPr>
        <p:spPr>
          <a:xfrm>
            <a:off x="781050" y="2242813"/>
            <a:ext cx="16725900" cy="62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Char char="➔"/>
            </a:pPr>
            <a:r>
              <a:rPr lang="pt-BR" dirty="0"/>
              <a:t>Integração </a:t>
            </a:r>
            <a:r>
              <a:rPr lang="pt-BR" dirty="0" err="1"/>
              <a:t>múlti-ômicas</a:t>
            </a:r>
            <a:r>
              <a:rPr lang="pt-BR" dirty="0"/>
              <a:t> permite medicina individualizada, com diagnóstico precoce e tratamento direcionado</a:t>
            </a:r>
            <a:endParaRPr dirty="0"/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19100" algn="l" rtl="0">
              <a:spcBef>
                <a:spcPts val="2400"/>
              </a:spcBef>
              <a:spcAft>
                <a:spcPts val="0"/>
              </a:spcAft>
              <a:buSzPts val="3000"/>
              <a:buChar char="➔"/>
            </a:pPr>
            <a:r>
              <a:rPr lang="pt-BR" dirty="0"/>
              <a:t>Autópsia molecular permite evidenciar causas de morte súbita não especificada, levando a pronta análise de familiares para prevenção de novos eventos</a:t>
            </a:r>
            <a:endParaRPr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4561646-18EF-8BB1-2E97-63BBFBD9FF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28</a:t>
            </a:fld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20dc53b5638_0_6"/>
          <p:cNvPicPr preferRelativeResize="0"/>
          <p:nvPr/>
        </p:nvPicPr>
        <p:blipFill rotWithShape="1">
          <a:blip r:embed="rId3">
            <a:alphaModFix/>
          </a:blip>
          <a:srcRect b="16051"/>
          <a:stretch/>
        </p:blipFill>
        <p:spPr>
          <a:xfrm>
            <a:off x="2037980" y="8759417"/>
            <a:ext cx="13993517" cy="13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0dc53b5638_0_6" descr="Esquemático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82939" y="1147499"/>
            <a:ext cx="4143250" cy="55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0dc53b5638_0_6"/>
          <p:cNvPicPr preferRelativeResize="0"/>
          <p:nvPr/>
        </p:nvPicPr>
        <p:blipFill rotWithShape="1">
          <a:blip r:embed="rId5">
            <a:alphaModFix/>
          </a:blip>
          <a:srcRect l="10903" t="18775" r="8092" b="15873"/>
          <a:stretch/>
        </p:blipFill>
        <p:spPr>
          <a:xfrm>
            <a:off x="253425" y="341875"/>
            <a:ext cx="13270846" cy="7931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85073CA-F24C-AF8F-6928-26E572CB5E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29</a:t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051c578b8_0_6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Sumário</a:t>
            </a:r>
            <a:endParaRPr dirty="0"/>
          </a:p>
        </p:txBody>
      </p:sp>
      <p:sp>
        <p:nvSpPr>
          <p:cNvPr id="84" name="Google Shape;84;g2e051c578b8_0_66"/>
          <p:cNvSpPr txBox="1">
            <a:spLocks noGrp="1"/>
          </p:cNvSpPr>
          <p:nvPr>
            <p:ph type="body" idx="1"/>
          </p:nvPr>
        </p:nvSpPr>
        <p:spPr>
          <a:xfrm>
            <a:off x="819150" y="2345590"/>
            <a:ext cx="10229400" cy="319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0850" algn="l" rtl="0">
              <a:spcBef>
                <a:spcPts val="2400"/>
              </a:spcBef>
              <a:spcAft>
                <a:spcPts val="0"/>
              </a:spcAft>
              <a:buSzPts val="3500"/>
              <a:buAutoNum type="arabicPeriod"/>
            </a:pPr>
            <a:r>
              <a:rPr lang="pt-BR" sz="3500" dirty="0"/>
              <a:t>Medicina de Precisão</a:t>
            </a:r>
            <a:endParaRPr sz="4100" dirty="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pt-BR" sz="3500" dirty="0"/>
              <a:t>Contextualização</a:t>
            </a:r>
            <a:endParaRPr sz="3500" dirty="0"/>
          </a:p>
          <a:p>
            <a:pPr lvl="1" indent="-450850" algn="l">
              <a:spcBef>
                <a:spcPts val="0"/>
              </a:spcBef>
              <a:buSzPts val="3500"/>
              <a:buFont typeface="Arial"/>
              <a:buAutoNum type="arabicPeriod"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Morte Súbita Cardíaca</a:t>
            </a:r>
            <a:endParaRPr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-450850" algn="l">
              <a:spcBef>
                <a:spcPts val="0"/>
              </a:spcBef>
              <a:buSzPts val="3500"/>
              <a:buFont typeface="Arial"/>
              <a:buAutoNum type="arabicPeriod"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Autópsia Molecular</a:t>
            </a:r>
            <a:endParaRPr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pt-BR" sz="3500" dirty="0"/>
              <a:t>BR - </a:t>
            </a:r>
            <a:r>
              <a:rPr lang="pt-BR" sz="3500" dirty="0" err="1"/>
              <a:t>CardioGen</a:t>
            </a:r>
            <a:r>
              <a:rPr lang="pt-BR" sz="3500" dirty="0"/>
              <a:t>: Registro de Cardiopatias Genéticas</a:t>
            </a:r>
            <a:endParaRPr sz="3500" dirty="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pt-BR" sz="3500" dirty="0"/>
              <a:t>Visão geral – óbitos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pt-BR" sz="3500" dirty="0"/>
              <a:t>Take home </a:t>
            </a:r>
            <a:r>
              <a:rPr lang="pt-BR" sz="3500" dirty="0" err="1"/>
              <a:t>messanges</a:t>
            </a:r>
            <a:endParaRPr sz="3500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4C0945D-54D9-B4B1-F0A0-0D6F3B8729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>
            <a:spLocks noGrp="1"/>
          </p:cNvSpPr>
          <p:nvPr>
            <p:ph type="ctrTitle"/>
          </p:nvPr>
        </p:nvSpPr>
        <p:spPr>
          <a:xfrm>
            <a:off x="2286000" y="4922882"/>
            <a:ext cx="13716000" cy="11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78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400"/>
              <a:buFont typeface="Calibri"/>
              <a:buNone/>
            </a:pPr>
            <a:r>
              <a:rPr lang="pt-BR"/>
              <a:t>OBRIGADO!</a:t>
            </a:r>
            <a:endParaRPr/>
          </a:p>
        </p:txBody>
      </p:sp>
      <p:pic>
        <p:nvPicPr>
          <p:cNvPr id="281" name="Google Shape;28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018" y="6057900"/>
            <a:ext cx="7859965" cy="6209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9F9C5D4-40C4-5E5D-CC6D-6F011C0D98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30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AFAEF-0C70-F0A9-0415-FD23225CC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91FAB0-682E-1F95-B2B5-343920BCB8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8B614C-6613-1E54-55D6-A000921FD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0" y="524177"/>
            <a:ext cx="18093830" cy="855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4DE7198-7652-C397-A540-B4CE11304286}"/>
              </a:ext>
            </a:extLst>
          </p:cNvPr>
          <p:cNvSpPr txBox="1"/>
          <p:nvPr/>
        </p:nvSpPr>
        <p:spPr>
          <a:xfrm>
            <a:off x="13716000" y="8761038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Proxima Nova"/>
              </a:rPr>
              <a:t>https://www.genome.gov/human-genome-project</a:t>
            </a:r>
            <a:endParaRPr lang="pt-BR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23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B4DC86-1349-566E-BE9A-7E1318F5E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923"/>
            <a:ext cx="18287980" cy="10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E4563A-5556-508A-7CC3-2D9BE321A43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71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FB37E-739F-D8C8-6F7D-F81BC4B0E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Medicina de Precisão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77C5DD3-69FE-5B03-B870-6E86EBC6EE54}"/>
              </a:ext>
            </a:extLst>
          </p:cNvPr>
          <p:cNvGrpSpPr/>
          <p:nvPr/>
        </p:nvGrpSpPr>
        <p:grpSpPr>
          <a:xfrm>
            <a:off x="5754798" y="2083228"/>
            <a:ext cx="8861612" cy="8203772"/>
            <a:chOff x="2303928" y="1001620"/>
            <a:chExt cx="5907741" cy="546918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F77F1EA-C662-4200-9B2F-B0230705B4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2" t="20068" r="62791" b="8122"/>
            <a:stretch>
              <a:fillRect/>
            </a:stretch>
          </p:blipFill>
          <p:spPr bwMode="auto">
            <a:xfrm>
              <a:off x="2303928" y="1001620"/>
              <a:ext cx="5907741" cy="546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59EE2AF-5CD6-0B94-6D63-1609351C0D96}"/>
                </a:ext>
              </a:extLst>
            </p:cNvPr>
            <p:cNvSpPr/>
            <p:nvPr/>
          </p:nvSpPr>
          <p:spPr>
            <a:xfrm>
              <a:off x="4343400" y="1815737"/>
              <a:ext cx="365760" cy="2351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29A26C0-F1BB-CABC-27D6-49EF34E96B4C}"/>
                </a:ext>
              </a:extLst>
            </p:cNvPr>
            <p:cNvSpPr/>
            <p:nvPr/>
          </p:nvSpPr>
          <p:spPr>
            <a:xfrm>
              <a:off x="6193972" y="5410200"/>
              <a:ext cx="365760" cy="2351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3656532-1C33-E400-7B39-EF61A277EC2E}"/>
                </a:ext>
              </a:extLst>
            </p:cNvPr>
            <p:cNvSpPr/>
            <p:nvPr/>
          </p:nvSpPr>
          <p:spPr>
            <a:xfrm>
              <a:off x="5464629" y="3501078"/>
              <a:ext cx="365760" cy="2351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00"/>
            </a:p>
          </p:txBody>
        </p:sp>
      </p:grpSp>
      <p:sp>
        <p:nvSpPr>
          <p:cNvPr id="9" name="CaixaDeTexto 3">
            <a:extLst>
              <a:ext uri="{FF2B5EF4-FFF2-40B4-BE49-F238E27FC236}">
                <a16:creationId xmlns:a16="http://schemas.microsoft.com/office/drawing/2014/main" id="{8E38AA91-C5CB-11BA-8C3B-2E33FF05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4115" y="9939356"/>
            <a:ext cx="1637505" cy="2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84" tIns="46643" rIns="93284" bIns="466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en-US" sz="1266" dirty="0" err="1">
                <a:latin typeface="Arial" panose="020B0604020202020204" pitchFamily="34" charset="0"/>
                <a:ea typeface="MS PGothic" panose="020B0600070205080204" pitchFamily="34" charset="-128"/>
                <a:cs typeface="WenQuanYi Micro Hei"/>
              </a:rPr>
              <a:t>Citterio</a:t>
            </a:r>
            <a:r>
              <a:rPr lang="pt-BR" altLang="en-US" sz="1266" dirty="0">
                <a:latin typeface="Arial" panose="020B0604020202020204" pitchFamily="34" charset="0"/>
                <a:ea typeface="MS PGothic" panose="020B0600070205080204" pitchFamily="34" charset="-128"/>
                <a:cs typeface="WenQuanYi Micro Hei"/>
              </a:rPr>
              <a:t> L et al, 2011</a:t>
            </a:r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id="{FAB9C8C3-2996-4E1E-2D18-6BE604E2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38" y="4983288"/>
            <a:ext cx="5412960" cy="205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84" tIns="46643" rIns="93284" bIns="466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en-US" sz="3038" dirty="0">
                <a:latin typeface="Arial" panose="020B0604020202020204" pitchFamily="34" charset="0"/>
                <a:ea typeface="MS PGothic" panose="020B0600070205080204" pitchFamily="34" charset="-128"/>
                <a:cs typeface="WenQuanYi Micro Hei"/>
              </a:rPr>
              <a:t>Medicina pela Média vs. Medicina individualizada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en-US" sz="3038" dirty="0">
              <a:latin typeface="Arial" panose="020B0604020202020204" pitchFamily="34" charset="0"/>
              <a:ea typeface="MS PGothic" panose="020B0600070205080204" pitchFamily="34" charset="-128"/>
              <a:cs typeface="WenQuanYi Micro Hei"/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279" dirty="0">
                <a:latin typeface="Arial" panose="020B0604020202020204" pitchFamily="34" charset="0"/>
                <a:ea typeface="MS PGothic" panose="020B0600070205080204" pitchFamily="34" charset="-128"/>
                <a:cs typeface="WenQuanYi Micro Hei"/>
              </a:rPr>
              <a:t>(</a:t>
            </a:r>
            <a:r>
              <a:rPr lang="pt-BR" altLang="en-US" sz="2279" dirty="0">
                <a:latin typeface="Arial" panose="020B0604020202020204" pitchFamily="34" charset="0"/>
                <a:ea typeface="MS PGothic" panose="020B0600070205080204" pitchFamily="34" charset="-128"/>
                <a:cs typeface="WenQuanYi Micro Hei"/>
              </a:rPr>
              <a:t>1 mês de tratamento </a:t>
            </a:r>
            <a:r>
              <a:rPr lang="pt-BR" altLang="en-US" sz="2279" dirty="0" err="1">
                <a:latin typeface="Arial" panose="020B0604020202020204" pitchFamily="34" charset="0"/>
                <a:ea typeface="MS PGothic" panose="020B0600070205080204" pitchFamily="34" charset="-128"/>
                <a:cs typeface="WenQuanYi Micro Hei"/>
              </a:rPr>
              <a:t>co</a:t>
            </a:r>
            <a:r>
              <a:rPr lang="pt-BR" altLang="en-US" sz="2279" dirty="0">
                <a:latin typeface="Arial" panose="020B0604020202020204" pitchFamily="34" charset="0"/>
                <a:ea typeface="MS PGothic" panose="020B0600070205080204" pitchFamily="34" charset="-128"/>
                <a:cs typeface="WenQuanYi Micro Hei"/>
              </a:rPr>
              <a:t> </a:t>
            </a:r>
            <a:r>
              <a:rPr lang="pt-BR" altLang="en-US" sz="2279" dirty="0" err="1">
                <a:latin typeface="Arial" panose="020B0604020202020204" pitchFamily="34" charset="0"/>
                <a:ea typeface="MS PGothic" panose="020B0600070205080204" pitchFamily="34" charset="-128"/>
                <a:cs typeface="WenQuanYi Micro Hei"/>
              </a:rPr>
              <a:t>iECA</a:t>
            </a:r>
            <a:r>
              <a:rPr lang="pt-BR" altLang="en-US" sz="2279" dirty="0">
                <a:latin typeface="Arial" panose="020B0604020202020204" pitchFamily="34" charset="0"/>
                <a:ea typeface="MS PGothic" panose="020B0600070205080204" pitchFamily="34" charset="-128"/>
                <a:cs typeface="WenQuanYi Micro Hei"/>
              </a:rPr>
              <a:t>, tiazídicos e </a:t>
            </a:r>
            <a:r>
              <a:rPr lang="pt-BR" altLang="en-US" sz="2279" dirty="0" err="1">
                <a:latin typeface="Arial" panose="020B0604020202020204" pitchFamily="34" charset="0"/>
                <a:ea typeface="MS PGothic" panose="020B0600070205080204" pitchFamily="34" charset="-128"/>
                <a:cs typeface="WenQuanYi Micro Hei"/>
              </a:rPr>
              <a:t>beta-bloqueadores</a:t>
            </a:r>
            <a:r>
              <a:rPr lang="pt-BR" altLang="en-US" sz="2279" dirty="0">
                <a:latin typeface="Arial" panose="020B0604020202020204" pitchFamily="34" charset="0"/>
                <a:ea typeface="MS PGothic" panose="020B0600070205080204" pitchFamily="34" charset="-128"/>
                <a:cs typeface="WenQuanYi Micro Hei"/>
              </a:rPr>
              <a:t>)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EC320DC-B588-A0B5-C5E6-29B89E927E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35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dc53b5638_0_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Medicina de Precisão</a:t>
            </a:r>
            <a:endParaRPr dirty="0"/>
          </a:p>
        </p:txBody>
      </p:sp>
      <p:sp>
        <p:nvSpPr>
          <p:cNvPr id="101" name="Google Shape;101;g20dc53b5638_0_29"/>
          <p:cNvSpPr txBox="1">
            <a:spLocks noGrp="1"/>
          </p:cNvSpPr>
          <p:nvPr>
            <p:ph type="body" idx="1"/>
          </p:nvPr>
        </p:nvSpPr>
        <p:spPr>
          <a:xfrm>
            <a:off x="819150" y="2336055"/>
            <a:ext cx="16725900" cy="243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bri"/>
              <a:buChar char="●"/>
            </a:pPr>
            <a:r>
              <a:rPr lang="pt-BR" sz="3500">
                <a:solidFill>
                  <a:schemeClr val="dk2"/>
                </a:solidFill>
              </a:rPr>
              <a:t>Medicina de Precisão</a:t>
            </a:r>
            <a:endParaRPr sz="3500">
              <a:solidFill>
                <a:schemeClr val="dk2"/>
              </a:solidFill>
            </a:endParaRPr>
          </a:p>
          <a:p>
            <a:pPr marL="914400" lvl="1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bri"/>
              <a:buChar char="○"/>
            </a:pPr>
            <a:r>
              <a:rPr lang="pt-BR" sz="3500">
                <a:solidFill>
                  <a:schemeClr val="dk2"/>
                </a:solidFill>
              </a:rPr>
              <a:t>Abordagem clínica inovadora </a:t>
            </a:r>
            <a:endParaRPr sz="3500">
              <a:solidFill>
                <a:schemeClr val="dk2"/>
              </a:solidFill>
            </a:endParaRPr>
          </a:p>
          <a:p>
            <a:pPr marL="914400" lvl="1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bri"/>
              <a:buChar char="○"/>
            </a:pPr>
            <a:r>
              <a:rPr lang="pt-BR" sz="3500">
                <a:solidFill>
                  <a:schemeClr val="dk2"/>
                </a:solidFill>
              </a:rPr>
              <a:t>Aglomeração de vasta quantidade de informações do paciente (dados genéticos, moleculares, fisiológicos, ambientais, imagem, etc) </a:t>
            </a:r>
            <a:endParaRPr sz="3500">
              <a:solidFill>
                <a:schemeClr val="dk2"/>
              </a:solidFill>
            </a:endParaRPr>
          </a:p>
          <a:p>
            <a:pPr marL="914400" lvl="1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alibri"/>
              <a:buChar char="○"/>
            </a:pPr>
            <a:r>
              <a:rPr lang="pt-BR" sz="3500">
                <a:solidFill>
                  <a:schemeClr val="dk2"/>
                </a:solidFill>
              </a:rPr>
              <a:t>Diagnóstico e tratamento mais individualizados e precisos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03" name="Google Shape;103;g20dc53b5638_0_29"/>
          <p:cNvSpPr txBox="1">
            <a:spLocks noGrp="1"/>
          </p:cNvSpPr>
          <p:nvPr>
            <p:ph type="body" idx="4294967295"/>
          </p:nvPr>
        </p:nvSpPr>
        <p:spPr>
          <a:xfrm>
            <a:off x="6238567" y="8615763"/>
            <a:ext cx="5810865" cy="6810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 err="1">
                <a:solidFill>
                  <a:schemeClr val="dk2"/>
                </a:solidFill>
              </a:rPr>
              <a:t>One</a:t>
            </a:r>
            <a:r>
              <a:rPr lang="pt-BR" sz="3500" dirty="0">
                <a:solidFill>
                  <a:schemeClr val="dk2"/>
                </a:solidFill>
              </a:rPr>
              <a:t> </a:t>
            </a:r>
            <a:r>
              <a:rPr lang="pt-BR" sz="3500" dirty="0" err="1">
                <a:solidFill>
                  <a:schemeClr val="dk2"/>
                </a:solidFill>
              </a:rPr>
              <a:t>size</a:t>
            </a:r>
            <a:r>
              <a:rPr lang="pt-BR" sz="3500" dirty="0">
                <a:solidFill>
                  <a:schemeClr val="dk2"/>
                </a:solidFill>
              </a:rPr>
              <a:t> </a:t>
            </a:r>
            <a:r>
              <a:rPr lang="pt-BR" sz="3500" dirty="0" err="1">
                <a:solidFill>
                  <a:schemeClr val="dk2"/>
                </a:solidFill>
              </a:rPr>
              <a:t>really</a:t>
            </a:r>
            <a:r>
              <a:rPr lang="pt-BR" sz="3500" dirty="0">
                <a:solidFill>
                  <a:schemeClr val="dk2"/>
                </a:solidFill>
              </a:rPr>
              <a:t> does </a:t>
            </a:r>
            <a:r>
              <a:rPr lang="pt-BR" sz="3500" dirty="0" err="1">
                <a:solidFill>
                  <a:schemeClr val="dk2"/>
                </a:solidFill>
              </a:rPr>
              <a:t>fit</a:t>
            </a:r>
            <a:r>
              <a:rPr lang="pt-BR" sz="3500" dirty="0">
                <a:solidFill>
                  <a:schemeClr val="dk2"/>
                </a:solidFill>
              </a:rPr>
              <a:t> it </a:t>
            </a:r>
            <a:r>
              <a:rPr lang="pt-BR" sz="3500" dirty="0" err="1">
                <a:solidFill>
                  <a:schemeClr val="dk2"/>
                </a:solidFill>
              </a:rPr>
              <a:t>all</a:t>
            </a:r>
            <a:r>
              <a:rPr lang="pt-BR" sz="3500" dirty="0">
                <a:solidFill>
                  <a:schemeClr val="dk2"/>
                </a:solidFill>
              </a:rPr>
              <a:t>?</a:t>
            </a:r>
            <a:endParaRPr sz="3500" dirty="0">
              <a:solidFill>
                <a:schemeClr val="dk2"/>
              </a:solidFill>
            </a:endParaRPr>
          </a:p>
        </p:txBody>
      </p:sp>
      <p:sp>
        <p:nvSpPr>
          <p:cNvPr id="97" name="Google Shape;97;g20dc53b5638_0_29"/>
          <p:cNvSpPr/>
          <p:nvPr/>
        </p:nvSpPr>
        <p:spPr>
          <a:xfrm>
            <a:off x="4320075" y="6048625"/>
            <a:ext cx="3621600" cy="2127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/>
              <a:t>Medicina</a:t>
            </a: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/>
              <a:t>pela média</a:t>
            </a:r>
            <a:endParaRPr sz="2900"/>
          </a:p>
        </p:txBody>
      </p:sp>
      <p:sp>
        <p:nvSpPr>
          <p:cNvPr id="98" name="Google Shape;98;g20dc53b5638_0_29"/>
          <p:cNvSpPr/>
          <p:nvPr/>
        </p:nvSpPr>
        <p:spPr>
          <a:xfrm>
            <a:off x="10346325" y="6048625"/>
            <a:ext cx="3621600" cy="2127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/>
              <a:t>Medicina</a:t>
            </a:r>
            <a:br>
              <a:rPr lang="pt-BR" sz="2900"/>
            </a:br>
            <a:r>
              <a:rPr lang="pt-BR" sz="2900"/>
              <a:t>individualizada</a:t>
            </a:r>
            <a:endParaRPr sz="2900"/>
          </a:p>
        </p:txBody>
      </p:sp>
      <p:sp>
        <p:nvSpPr>
          <p:cNvPr id="99" name="Google Shape;99;g20dc53b5638_0_29"/>
          <p:cNvSpPr/>
          <p:nvPr/>
        </p:nvSpPr>
        <p:spPr>
          <a:xfrm rot="2700000">
            <a:off x="7912546" y="5832146"/>
            <a:ext cx="2560858" cy="2560858"/>
          </a:xfrm>
          <a:prstGeom prst="mathPlus">
            <a:avLst>
              <a:gd name="adj1" fmla="val 1096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0dc53b5638_0_29"/>
          <p:cNvSpPr txBox="1"/>
          <p:nvPr/>
        </p:nvSpPr>
        <p:spPr>
          <a:xfrm>
            <a:off x="839125" y="2159950"/>
            <a:ext cx="153528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0dc53b5638_0_29"/>
          <p:cNvSpPr txBox="1"/>
          <p:nvPr/>
        </p:nvSpPr>
        <p:spPr>
          <a:xfrm>
            <a:off x="5176882" y="9874036"/>
            <a:ext cx="1374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4A4A4A"/>
                </a:solidFill>
                <a:highlight>
                  <a:srgbClr val="E2E3E5"/>
                </a:highlight>
              </a:rPr>
              <a:t>Giugni FR, Krieger JE. </a:t>
            </a:r>
            <a:r>
              <a:rPr lang="pt-BR" sz="2000" dirty="0" err="1">
                <a:solidFill>
                  <a:srgbClr val="4A4A4A"/>
                </a:solidFill>
                <a:highlight>
                  <a:srgbClr val="E2E3E5"/>
                </a:highlight>
              </a:rPr>
              <a:t>Precision</a:t>
            </a:r>
            <a:r>
              <a:rPr lang="pt-BR" sz="2000" dirty="0">
                <a:solidFill>
                  <a:srgbClr val="4A4A4A"/>
                </a:solidFill>
                <a:highlight>
                  <a:srgbClr val="E2E3E5"/>
                </a:highlight>
              </a:rPr>
              <a:t> Medicine in </a:t>
            </a:r>
            <a:r>
              <a:rPr lang="pt-BR" sz="2000" dirty="0" err="1">
                <a:solidFill>
                  <a:srgbClr val="4A4A4A"/>
                </a:solidFill>
                <a:highlight>
                  <a:srgbClr val="E2E3E5"/>
                </a:highlight>
              </a:rPr>
              <a:t>Cardiomyopathies</a:t>
            </a:r>
            <a:r>
              <a:rPr lang="pt-BR" sz="2000" dirty="0">
                <a:solidFill>
                  <a:srgbClr val="4A4A4A"/>
                </a:solidFill>
                <a:highlight>
                  <a:srgbClr val="E2E3E5"/>
                </a:highlight>
              </a:rPr>
              <a:t>. ABC Heart </a:t>
            </a:r>
            <a:r>
              <a:rPr lang="pt-BR" sz="2000" dirty="0" err="1">
                <a:solidFill>
                  <a:srgbClr val="4A4A4A"/>
                </a:solidFill>
                <a:highlight>
                  <a:srgbClr val="E2E3E5"/>
                </a:highlight>
              </a:rPr>
              <a:t>Fail</a:t>
            </a:r>
            <a:r>
              <a:rPr lang="pt-BR" sz="2000" dirty="0">
                <a:solidFill>
                  <a:srgbClr val="4A4A4A"/>
                </a:solidFill>
                <a:highlight>
                  <a:srgbClr val="E2E3E5"/>
                </a:highlight>
              </a:rPr>
              <a:t> </a:t>
            </a:r>
            <a:r>
              <a:rPr lang="pt-BR" sz="2000" dirty="0" err="1">
                <a:solidFill>
                  <a:srgbClr val="4A4A4A"/>
                </a:solidFill>
                <a:highlight>
                  <a:srgbClr val="E2E3E5"/>
                </a:highlight>
              </a:rPr>
              <a:t>Cardiomyop</a:t>
            </a:r>
            <a:r>
              <a:rPr lang="pt-BR" sz="2000" dirty="0">
                <a:solidFill>
                  <a:srgbClr val="4A4A4A"/>
                </a:solidFill>
                <a:highlight>
                  <a:srgbClr val="E2E3E5"/>
                </a:highlight>
              </a:rPr>
              <a:t> 2023;3(1):e20230026.</a:t>
            </a:r>
            <a:endParaRPr sz="2000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C132EA8-CEC2-BB66-03C2-C15503C214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0ca48bd33_0_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Medicina de Precisão</a:t>
            </a:r>
            <a:endParaRPr/>
          </a:p>
        </p:txBody>
      </p:sp>
      <p:sp>
        <p:nvSpPr>
          <p:cNvPr id="109" name="Google Shape;109;g2e0ca48bd33_0_0"/>
          <p:cNvSpPr txBox="1">
            <a:spLocks noGrp="1"/>
          </p:cNvSpPr>
          <p:nvPr>
            <p:ph type="body" idx="1"/>
          </p:nvPr>
        </p:nvSpPr>
        <p:spPr>
          <a:xfrm>
            <a:off x="1207650" y="9142245"/>
            <a:ext cx="16725900" cy="5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1800"/>
              <a:t>Nagai, T., Nakao, M., &amp; Anzai, T. (2021). Risk Stratification Towards Precision Medicine in Heart Failure. Current Progress and Future Perspectives. Circulation journal</a:t>
            </a:r>
            <a:endParaRPr sz="1800"/>
          </a:p>
        </p:txBody>
      </p:sp>
      <p:pic>
        <p:nvPicPr>
          <p:cNvPr id="110" name="Google Shape;110;g2e0ca48bd3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200" y="1763911"/>
            <a:ext cx="10212299" cy="73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ABE307D-6265-AD9B-8E5C-59146A3EB9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051c578b8_0_7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Medicina de Precisão</a:t>
            </a:r>
            <a:endParaRPr/>
          </a:p>
        </p:txBody>
      </p:sp>
      <p:pic>
        <p:nvPicPr>
          <p:cNvPr id="116" name="Google Shape;116;g2e051c578b8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788" y="1936275"/>
            <a:ext cx="14996424" cy="73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e051c578b8_0_71"/>
          <p:cNvSpPr txBox="1"/>
          <p:nvPr/>
        </p:nvSpPr>
        <p:spPr>
          <a:xfrm>
            <a:off x="3486500" y="9295275"/>
            <a:ext cx="1374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A4A4A"/>
                </a:solidFill>
                <a:highlight>
                  <a:srgbClr val="E2E3E5"/>
                </a:highlight>
              </a:rPr>
              <a:t>Giugni FR, Krieger JE. Precision Medicine in Cardiomyopathies. ABC Heart Fail Cardiomyop 2023;3(1):e20230026.</a:t>
            </a:r>
            <a:endParaRPr sz="200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DC2BD28-2F8B-58E6-B7F9-E4E594B6A5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1089</Words>
  <Application>Microsoft Office PowerPoint</Application>
  <PresentationFormat>Personalizar</PresentationFormat>
  <Paragraphs>244</Paragraphs>
  <Slides>30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Intro Rust</vt:lpstr>
      <vt:lpstr>Proxima Nova</vt:lpstr>
      <vt:lpstr>Times New Roman</vt:lpstr>
      <vt:lpstr>Congresso de Patologia</vt:lpstr>
      <vt:lpstr>Tema do Office</vt:lpstr>
      <vt:lpstr>Medicina de precisão em Cardiologia: diagnóstico, estratificação de risco e melhor manejo clínico</vt:lpstr>
      <vt:lpstr>Declaração de Conflito de Interesse</vt:lpstr>
      <vt:lpstr>Sumário</vt:lpstr>
      <vt:lpstr>Apresentação do PowerPoint</vt:lpstr>
      <vt:lpstr>Apresentação do PowerPoint</vt:lpstr>
      <vt:lpstr>Medicina de Precisão</vt:lpstr>
      <vt:lpstr>Medicina de Precisão</vt:lpstr>
      <vt:lpstr>Medicina de Precisão</vt:lpstr>
      <vt:lpstr>Medicina de Precisão</vt:lpstr>
      <vt:lpstr>Contextualização</vt:lpstr>
      <vt:lpstr>Contextualização</vt:lpstr>
      <vt:lpstr>Contextualização</vt:lpstr>
      <vt:lpstr>Contextualização</vt:lpstr>
      <vt:lpstr>Contextualização</vt:lpstr>
      <vt:lpstr>BR - CardioGen</vt:lpstr>
      <vt:lpstr>BR - CardioGen</vt:lpstr>
      <vt:lpstr>BR- CardioGen</vt:lpstr>
      <vt:lpstr>BR - CardioGen</vt:lpstr>
      <vt:lpstr>BR - CardioGen</vt:lpstr>
      <vt:lpstr>BR - CardioGen</vt:lpstr>
      <vt:lpstr>BR - CardioGen</vt:lpstr>
      <vt:lpstr>Apresentação do PowerPoint</vt:lpstr>
      <vt:lpstr>Apresentação do PowerPoint</vt:lpstr>
      <vt:lpstr>Apresentação do PowerPoint</vt:lpstr>
      <vt:lpstr>Apresentação do PowerPoint</vt:lpstr>
      <vt:lpstr>Visão geral - óbitos</vt:lpstr>
      <vt:lpstr>Visão geral - óbitos</vt:lpstr>
      <vt:lpstr>Take Home messages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 de precisão em Cardiologia: diagnóstico, estratificação de risco e melhor manejo clínico</dc:title>
  <dc:creator>Alexsander Verrone</dc:creator>
  <cp:lastModifiedBy>LUCAS VIEIRA LACERDA PIRES</cp:lastModifiedBy>
  <cp:revision>9</cp:revision>
  <dcterms:created xsi:type="dcterms:W3CDTF">2024-02-22T18:43:09Z</dcterms:created>
  <dcterms:modified xsi:type="dcterms:W3CDTF">2024-05-30T16:31:17Z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